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  <p:sldMasterId id="2147483696" r:id="rId3"/>
  </p:sldMasterIdLst>
  <p:notesMasterIdLst>
    <p:notesMasterId r:id="rId70"/>
  </p:notesMasterIdLst>
  <p:sldIdLst>
    <p:sldId id="257" r:id="rId4"/>
    <p:sldId id="259" r:id="rId5"/>
    <p:sldId id="1752" r:id="rId6"/>
    <p:sldId id="260" r:id="rId7"/>
    <p:sldId id="410" r:id="rId8"/>
    <p:sldId id="600" r:id="rId9"/>
    <p:sldId id="408" r:id="rId10"/>
    <p:sldId id="441" r:id="rId11"/>
    <p:sldId id="442" r:id="rId12"/>
    <p:sldId id="286" r:id="rId13"/>
    <p:sldId id="269" r:id="rId14"/>
    <p:sldId id="272" r:id="rId15"/>
    <p:sldId id="273" r:id="rId16"/>
    <p:sldId id="274" r:id="rId17"/>
    <p:sldId id="406" r:id="rId18"/>
    <p:sldId id="440" r:id="rId19"/>
    <p:sldId id="309" r:id="rId20"/>
    <p:sldId id="414" r:id="rId21"/>
    <p:sldId id="405" r:id="rId22"/>
    <p:sldId id="275" r:id="rId23"/>
    <p:sldId id="417" r:id="rId24"/>
    <p:sldId id="437" r:id="rId25"/>
    <p:sldId id="438" r:id="rId26"/>
    <p:sldId id="418" r:id="rId27"/>
    <p:sldId id="447" r:id="rId28"/>
    <p:sldId id="279" r:id="rId29"/>
    <p:sldId id="419" r:id="rId30"/>
    <p:sldId id="281" r:id="rId31"/>
    <p:sldId id="420" r:id="rId32"/>
    <p:sldId id="422" r:id="rId33"/>
    <p:sldId id="287" r:id="rId34"/>
    <p:sldId id="288" r:id="rId35"/>
    <p:sldId id="289" r:id="rId36"/>
    <p:sldId id="1749" r:id="rId37"/>
    <p:sldId id="1750" r:id="rId38"/>
    <p:sldId id="297" r:id="rId39"/>
    <p:sldId id="301" r:id="rId40"/>
    <p:sldId id="1751" r:id="rId41"/>
    <p:sldId id="601" r:id="rId42"/>
    <p:sldId id="421" r:id="rId43"/>
    <p:sldId id="423" r:id="rId44"/>
    <p:sldId id="302" r:id="rId45"/>
    <p:sldId id="300" r:id="rId46"/>
    <p:sldId id="303" r:id="rId47"/>
    <p:sldId id="304" r:id="rId48"/>
    <p:sldId id="352" r:id="rId49"/>
    <p:sldId id="353" r:id="rId50"/>
    <p:sldId id="351" r:id="rId51"/>
    <p:sldId id="280" r:id="rId52"/>
    <p:sldId id="276" r:id="rId53"/>
    <p:sldId id="270" r:id="rId54"/>
    <p:sldId id="446" r:id="rId55"/>
    <p:sldId id="310" r:id="rId56"/>
    <p:sldId id="448" r:id="rId57"/>
    <p:sldId id="453" r:id="rId58"/>
    <p:sldId id="308" r:id="rId59"/>
    <p:sldId id="397" r:id="rId60"/>
    <p:sldId id="454" r:id="rId61"/>
    <p:sldId id="296" r:id="rId62"/>
    <p:sldId id="290" r:id="rId63"/>
    <p:sldId id="433" r:id="rId64"/>
    <p:sldId id="450" r:id="rId65"/>
    <p:sldId id="271" r:id="rId66"/>
    <p:sldId id="434" r:id="rId67"/>
    <p:sldId id="400" r:id="rId68"/>
    <p:sldId id="43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1"/>
    <p:restoredTop sz="92105"/>
  </p:normalViewPr>
  <p:slideViewPr>
    <p:cSldViewPr snapToGrid="0" snapToObjects="1">
      <p:cViewPr varScale="1">
        <p:scale>
          <a:sx n="127" d="100"/>
          <a:sy n="127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D3521-F176-C54E-AB97-EC87AF952FA0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88DAB-D3CB-F84C-96E5-7579A642F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30F75-B5EC-044F-A636-30352D0A1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103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55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372164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Finish: define subcomponent &amp; module!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14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18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37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182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30F75-B5EC-044F-A636-30352D0A1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20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tiff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.png"/><Relationship Id="rId7" Type="http://schemas.openxmlformats.org/officeDocument/2006/relationships/image" Target="../media/image26.tiff"/><Relationship Id="rId12" Type="http://schemas.openxmlformats.org/officeDocument/2006/relationships/image" Target="../media/image3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microsoft.com/office/2007/relationships/hdphoto" Target="../media/hdphoto1.wdp"/><Relationship Id="rId11" Type="http://schemas.openxmlformats.org/officeDocument/2006/relationships/image" Target="../media/image30.tiff"/><Relationship Id="rId5" Type="http://schemas.openxmlformats.org/officeDocument/2006/relationships/image" Target="../media/image25.png"/><Relationship Id="rId10" Type="http://schemas.openxmlformats.org/officeDocument/2006/relationships/image" Target="../media/image29.jpeg"/><Relationship Id="rId4" Type="http://schemas.openxmlformats.org/officeDocument/2006/relationships/image" Target="../media/image24.tiff"/><Relationship Id="rId9" Type="http://schemas.openxmlformats.org/officeDocument/2006/relationships/image" Target="../media/image28.tiff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282288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C6EE6362-DD06-1841-A0EB-E9A9003EDBE6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2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E85AA9C-BF99-5349-9F5D-15E4F0EF223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9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F7F634-3727-354B-B27A-3B072E017E6F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8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599030-5634-A644-8EF3-C9FF184A3E3D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BE2EDAF-96EF-884D-9B0C-44E2F43D71B5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29232"/>
            <a:ext cx="10785552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3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653A494-7BB5-6E4C-B387-FBD3B9112444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4B15B61-C356-2A45-B395-D3BCF40A036E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5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49DB07B-488C-7C4E-883C-20000EDB98F4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3561" y="1132499"/>
            <a:ext cx="11084879" cy="5145837"/>
          </a:xfrm>
        </p:spPr>
        <p:txBody>
          <a:bodyPr/>
          <a:lstStyle>
            <a:lvl1pPr marL="91436" indent="-274316" algn="just"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1pPr>
            <a:lvl2pPr algn="just">
              <a:defRPr sz="24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2pPr>
            <a:lvl3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3pPr>
            <a:lvl4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4pPr>
            <a:lvl5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282288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540A7D-0CC8-E64D-A3FC-52398990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B04B-6A24-DB49-8AAF-8A5860B3DDE9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C97298-CA1D-DE4F-B4A2-CBCA3CF3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06559A-168D-9E47-992F-15B731A2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29DBD1-0F0E-C040-8CB5-C3BFA9DD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CC57-F3D4-2C4D-902E-3B9911489C41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D2E4AE-CECC-B045-B93C-A5653EA6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A389FF3-B6C0-AE4B-A927-5045E672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6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FC575639-06F1-024B-B84F-416CF3A882A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2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7B015D0-62FE-AD45-B27A-DA4A0586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3E89-3ED0-A841-A948-D64DCF8FD127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8593DC-7B55-0A4B-B5AB-4260116C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9CC0D0-593D-1E43-BE77-A7C09EE4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5BDBB9-E8CD-4E43-A9F4-B7C985A0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698E2-E0EB-EB4D-B341-2518B2FBAFE2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BDCFCB-804D-3745-A703-209B47FA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9631AB-4862-E543-A7C0-DF6F7214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6CCF-C1CF-0840-862C-185D5D8B03E7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8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9B8D-C83B-0A4A-AFB0-B916CFF51C90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7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00B1-962F-1D4C-AC0B-4C7399FD8312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50DF-045E-A941-B65E-42F4E6DCB2C9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A33A8-ADE5-8242-B7A8-0D1BCA19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0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8D382CD-206E-324B-8372-66677E4DA9B9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  <a:p>
            <a:pPr algn="ctr"/>
            <a:r>
              <a:rPr 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SAND2019-11320 C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8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9820659-0C44-0041-B7C1-9FB937FEFAF8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5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8EDC1-D76E-CC4D-A628-8826B4160C89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5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BAA222-FDC1-DF46-993F-1A93A30A6E1F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339E3AA1-0EA6-8F42-A180-3432E94DD507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F4953BC-F15D-2940-9786-98D04A0256A1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022619" cy="50808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2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99B4659-B3D6-974F-90E1-EAF15F399814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1834E48-C44C-B14E-B7B9-90AAC293C3F3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DE7B040-5B96-C746-ACFF-84793EA09C4D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4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3561" y="1132499"/>
            <a:ext cx="11084879" cy="5145837"/>
          </a:xfrm>
        </p:spPr>
        <p:txBody>
          <a:bodyPr/>
          <a:lstStyle>
            <a:lvl1pPr marL="91436" indent="-274316" algn="just"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1pPr>
            <a:lvl2pPr algn="just">
              <a:defRPr sz="24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2pPr>
            <a:lvl3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3pPr>
            <a:lvl4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4pPr>
            <a:lvl5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7D5310-E5C9-2F4B-A704-88FB22DE31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02201" y="1827191"/>
            <a:ext cx="8128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29232"/>
            <a:ext cx="10789920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6DBC57-56B1-5240-8DA9-CFE48C153E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3099" y="6422429"/>
            <a:ext cx="506001" cy="4094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5DB007-6AF4-644C-BA9D-8020603CD6BC}"/>
              </a:ext>
            </a:extLst>
          </p:cNvPr>
          <p:cNvGrpSpPr/>
          <p:nvPr userDrawn="1"/>
        </p:nvGrpSpPr>
        <p:grpSpPr>
          <a:xfrm>
            <a:off x="9677396" y="69918"/>
            <a:ext cx="1828800" cy="872011"/>
            <a:chOff x="754913" y="4306186"/>
            <a:chExt cx="1828800" cy="8720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7C22D2-B9DD-3F4C-9425-4313266BD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913" y="4306186"/>
              <a:ext cx="1828800" cy="872011"/>
            </a:xfrm>
            <a:prstGeom prst="flowChartAlternateProcess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B72892-1CC5-F645-AF99-413DC13E5D28}"/>
                </a:ext>
              </a:extLst>
            </p:cNvPr>
            <p:cNvSpPr txBox="1"/>
            <p:nvPr/>
          </p:nvSpPr>
          <p:spPr>
            <a:xfrm>
              <a:off x="1207327" y="4306186"/>
              <a:ext cx="92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25253"/>
                  </a:solidFill>
                </a:rPr>
                <a:t>Project 38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A067E5B-9A94-2646-92FE-E39DDEF988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372" y="6446535"/>
            <a:ext cx="1210599" cy="443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D6FBEC-BBBE-484A-A771-47EEA83CD1B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861" y="6445399"/>
            <a:ext cx="2130552" cy="4112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55DC06-2C92-2445-AB8B-F1556A46886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406" y="6200539"/>
            <a:ext cx="758326" cy="7583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91B8E5-9B27-3241-98C6-28F23E455F3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93" y="6422429"/>
            <a:ext cx="1819426" cy="412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B486BD-13E4-3740-9595-77A6A63DE41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42" y="6428040"/>
            <a:ext cx="1028701" cy="411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D8006C-8103-DD4B-9636-E6935AC65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348" y="6374630"/>
            <a:ext cx="49992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05FD81-42B2-6745-85D8-E47F70F1D44A}"/>
              </a:ext>
            </a:extLst>
          </p:cNvPr>
          <p:cNvGrpSpPr/>
          <p:nvPr userDrawn="1"/>
        </p:nvGrpSpPr>
        <p:grpSpPr>
          <a:xfrm>
            <a:off x="10246241" y="142340"/>
            <a:ext cx="1828800" cy="872011"/>
            <a:chOff x="754913" y="4306186"/>
            <a:chExt cx="1828800" cy="8720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25EF40-8D42-CC4A-B1E4-3C5091CE3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913" y="4306186"/>
              <a:ext cx="1828800" cy="872011"/>
            </a:xfrm>
            <a:prstGeom prst="flowChartAlternateProcess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69773-E0F7-BC47-97AA-A73CE15E6456}"/>
                </a:ext>
              </a:extLst>
            </p:cNvPr>
            <p:cNvSpPr txBox="1"/>
            <p:nvPr/>
          </p:nvSpPr>
          <p:spPr>
            <a:xfrm>
              <a:off x="1207327" y="4306186"/>
              <a:ext cx="92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25253"/>
                  </a:solidFill>
                </a:rPr>
                <a:t>Project 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45399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F46E-82C4-3D4F-ACED-B24C760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FCF11-1F6E-1048-B16C-AC48144B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7E72-5C89-7D46-AFD2-93A8518A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DF3C9-C4D6-114C-BCCD-5457437F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8B2B-09C4-D94C-8013-236C0B5C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2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01410E4-E5FA-9541-9FCC-DE526FA342C8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D3E3-084D-0945-8C50-8D8A5143432C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EF6-FE16-744D-BF94-F1D3EDA58009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0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9CF9-9EE7-1E4C-A21C-9FE2C47F922D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0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357C-78A3-2B44-BA77-D66E19F944B4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A33A8-ADE5-8242-B7A8-0D1BCA19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A9B190C-7C08-A54B-AD93-F608479884EE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4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67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7122DD-792C-3340-897D-BE45D1EE050F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SST 8.0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3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67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F1CD3B-71C8-C641-AA73-4F5C38C1EF88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4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5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://www.github.com/sstsimulator/sst-external-element" TargetMode="Externa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5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://www.freeimageslive.co.uk/free_stock_image/colorful-bricks-jp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BuildAndInstall9dot0dot0SeriesDetailedBuildInstructions/" TargetMode="External"/><Relationship Id="rId3" Type="http://schemas.openxmlformats.org/officeDocument/2006/relationships/hyperlink" Target="https://github.com/sstsimulator" TargetMode="External"/><Relationship Id="rId7" Type="http://schemas.openxmlformats.org/officeDocument/2006/relationships/hyperlink" Target="http://sst-simulator.org/SSTPages/SSTBuildAndInstall9dot0dot0SeriesQuickStart/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st-simulator.org/SSTPages/SSTTopDocDeveloperInfo/" TargetMode="External"/><Relationship Id="rId5" Type="http://schemas.openxmlformats.org/officeDocument/2006/relationships/hyperlink" Target="http://sst-simulator.org/SSTDoxygen/9.0.0_docs/html/" TargetMode="External"/><Relationship Id="rId4" Type="http://schemas.openxmlformats.org/officeDocument/2006/relationships/hyperlink" Target="http://sst-simulator.org/SSTPages/SSTUserPythonFileFormat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Structural Simulation Toolkit (SST)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SST Team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0DCDF-F96F-3244-AC40-A0927559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Tutorial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0" y="6459538"/>
            <a:ext cx="4191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97151-267F-F74A-9C38-FAD09C65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3959235"/>
            <a:ext cx="2709734" cy="1524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4C0E65-C18F-DA4B-94BC-CAA11C2CDE95}"/>
              </a:ext>
            </a:extLst>
          </p:cNvPr>
          <p:cNvSpPr txBox="1"/>
          <p:nvPr/>
        </p:nvSpPr>
        <p:spPr>
          <a:xfrm>
            <a:off x="5330024" y="6455331"/>
            <a:ext cx="223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SAND2020-12392 TR</a:t>
            </a:r>
          </a:p>
        </p:txBody>
      </p:sp>
    </p:spTree>
    <p:extLst>
      <p:ext uri="{BB962C8B-B14F-4D97-AF65-F5344CB8AC3E}">
        <p14:creationId xmlns:p14="http://schemas.microsoft.com/office/powerpoint/2010/main" val="12063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SST: A Framework for Parallel Simulation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2CF570-DEC0-3148-8514-4BD66B45E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63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objects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SST::Component</a:t>
            </a:r>
          </a:p>
          <a:p>
            <a:pPr lvl="1"/>
            <a:r>
              <a:rPr lang="en-US" dirty="0"/>
              <a:t>Simulation model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SST::Link</a:t>
            </a:r>
          </a:p>
          <a:p>
            <a:pPr lvl="1"/>
            <a:r>
              <a:rPr lang="en-US" dirty="0"/>
              <a:t>Communication path between two components</a:t>
            </a:r>
          </a:p>
          <a:p>
            <a:pPr lvl="1"/>
            <a:r>
              <a:rPr lang="en-US" dirty="0"/>
              <a:t>Poll or interrupt with </a:t>
            </a:r>
            <a:r>
              <a:rPr lang="en-US" dirty="0" err="1"/>
              <a:t>EventHandler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SST::Event</a:t>
            </a:r>
          </a:p>
          <a:p>
            <a:pPr lvl="1"/>
            <a:r>
              <a:rPr lang="en-US" dirty="0"/>
              <a:t>A discrete event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SST::Clock::Handler</a:t>
            </a:r>
          </a:p>
          <a:p>
            <a:pPr lvl="1"/>
            <a:r>
              <a:rPr lang="en-US" dirty="0"/>
              <a:t>Function to handle a clock tick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SST::SubComponent</a:t>
            </a:r>
          </a:p>
          <a:p>
            <a:pPr lvl="1"/>
            <a:r>
              <a:rPr lang="en-US" dirty="0"/>
              <a:t>Add functionality to Components</a:t>
            </a:r>
          </a:p>
        </p:txBody>
      </p:sp>
      <p:sp>
        <p:nvSpPr>
          <p:cNvPr id="10" name="Up-Down Arrow 9"/>
          <p:cNvSpPr/>
          <p:nvPr/>
        </p:nvSpPr>
        <p:spPr>
          <a:xfrm>
            <a:off x="8413648" y="2523061"/>
            <a:ext cx="1625601" cy="1752875"/>
          </a:xfrm>
          <a:prstGeom prst="upDownArrow">
            <a:avLst>
              <a:gd name="adj1" fmla="val 56364"/>
              <a:gd name="adj2" fmla="val 2791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rtlCol="0" anchor="ctr">
            <a:scene3d>
              <a:camera prst="orthographicFront">
                <a:rot lat="0" lon="0" rev="5400000"/>
              </a:camera>
              <a:lightRig rig="threePt" dir="t"/>
            </a:scene3d>
            <a:flatTx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SST::Link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888713" y="1160605"/>
            <a:ext cx="2675467" cy="1379387"/>
            <a:chOff x="5791199" y="906610"/>
            <a:chExt cx="2675467" cy="1379387"/>
          </a:xfrm>
        </p:grpSpPr>
        <p:sp>
          <p:nvSpPr>
            <p:cNvPr id="5" name="Rounded Rectangle 4"/>
            <p:cNvSpPr/>
            <p:nvPr/>
          </p:nvSpPr>
          <p:spPr>
            <a:xfrm>
              <a:off x="5791199" y="906610"/>
              <a:ext cx="2675467" cy="136245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SST::Component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CPU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973232" y="1913463"/>
              <a:ext cx="2311400" cy="372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EventHandler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886851" y="4267201"/>
            <a:ext cx="2679192" cy="1371191"/>
            <a:chOff x="5452533" y="4013204"/>
            <a:chExt cx="2679192" cy="1371191"/>
          </a:xfrm>
        </p:grpSpPr>
        <p:sp>
          <p:nvSpPr>
            <p:cNvPr id="6" name="Rounded Rectangle 5"/>
            <p:cNvSpPr/>
            <p:nvPr/>
          </p:nvSpPr>
          <p:spPr>
            <a:xfrm>
              <a:off x="5452533" y="4021939"/>
              <a:ext cx="2679192" cy="136245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SST::Component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Cache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635413" y="4013204"/>
              <a:ext cx="2313432" cy="3725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EventHandler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13" name="Cube 12"/>
          <p:cNvSpPr/>
          <p:nvPr/>
        </p:nvSpPr>
        <p:spPr>
          <a:xfrm>
            <a:off x="9438115" y="2506129"/>
            <a:ext cx="1557871" cy="719940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SST::Event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Load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8B05E5B0-05A2-5543-9F40-DCF51E5BC7FF}"/>
              </a:ext>
            </a:extLst>
          </p:cNvPr>
          <p:cNvSpPr/>
          <p:nvPr/>
        </p:nvSpPr>
        <p:spPr>
          <a:xfrm>
            <a:off x="7290795" y="3594195"/>
            <a:ext cx="1557871" cy="719940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SST::Event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8310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8.33333E-7 0.16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8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00013 -0.161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429231"/>
            <a:ext cx="10785552" cy="36664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Performs the actual simulation</a:t>
            </a:r>
          </a:p>
          <a:p>
            <a:r>
              <a:rPr lang="en-US" dirty="0"/>
              <a:t>Sends events over links to communicate with other components</a:t>
            </a:r>
          </a:p>
          <a:p>
            <a:pPr lvl="1"/>
            <a:r>
              <a:rPr lang="en-US" dirty="0"/>
              <a:t>Components define ports, links connect ports between components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Polled: </a:t>
            </a:r>
            <a:r>
              <a:rPr lang="en-US" dirty="0"/>
              <a:t>Register a clock handler to poll the link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Interrupt: </a:t>
            </a:r>
            <a:r>
              <a:rPr lang="en-US" dirty="0"/>
              <a:t>Register an event handler to be called when an event arrives</a:t>
            </a:r>
          </a:p>
          <a:p>
            <a:r>
              <a:rPr lang="en-US" dirty="0"/>
              <a:t>Can load </a:t>
            </a:r>
            <a:r>
              <a:rPr lang="en-US" dirty="0" err="1"/>
              <a:t>SubComponents</a:t>
            </a:r>
            <a:r>
              <a:rPr lang="en-US" dirty="0"/>
              <a:t> and Modules for additional functionality</a:t>
            </a:r>
          </a:p>
          <a:p>
            <a:pPr lvl="1"/>
            <a:r>
              <a:rPr lang="en-US" dirty="0"/>
              <a:t>Useful for parts of a component that should be swappable between simulations </a:t>
            </a:r>
          </a:p>
          <a:p>
            <a:pPr lvl="2"/>
            <a:r>
              <a:rPr lang="en-US" dirty="0"/>
              <a:t>Ex: scheduling algorithms, address mapping schemes, cache prefetchers</a:t>
            </a:r>
          </a:p>
          <a:p>
            <a:pPr lvl="1"/>
            <a:r>
              <a:rPr lang="en-US" dirty="0"/>
              <a:t>Useful for exposing interfaces to other components</a:t>
            </a:r>
          </a:p>
          <a:p>
            <a:pPr lvl="2"/>
            <a:r>
              <a:rPr lang="en-US" dirty="0"/>
              <a:t>Ex: network provides a subcomponent that can be loaded to handle traffic into/out of network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8CB3B85-DF28-6E4A-B198-AB481EFC40A7}"/>
              </a:ext>
            </a:extLst>
          </p:cNvPr>
          <p:cNvGrpSpPr/>
          <p:nvPr/>
        </p:nvGrpSpPr>
        <p:grpSpPr>
          <a:xfrm>
            <a:off x="694281" y="4873499"/>
            <a:ext cx="10803439" cy="1711227"/>
            <a:chOff x="521347" y="4873499"/>
            <a:chExt cx="10803439" cy="171122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1D80C89-8780-F84A-B0E0-3E099CE37E2E}"/>
                </a:ext>
              </a:extLst>
            </p:cNvPr>
            <p:cNvGrpSpPr/>
            <p:nvPr/>
          </p:nvGrpSpPr>
          <p:grpSpPr>
            <a:xfrm>
              <a:off x="521347" y="5357665"/>
              <a:ext cx="2365452" cy="1048218"/>
              <a:chOff x="521347" y="5357665"/>
              <a:chExt cx="2365452" cy="104821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A8F26FC-F0BD-5B45-A4A3-DABA0B26E24C}"/>
                  </a:ext>
                </a:extLst>
              </p:cNvPr>
              <p:cNvGrpSpPr/>
              <p:nvPr/>
            </p:nvGrpSpPr>
            <p:grpSpPr>
              <a:xfrm rot="20465205">
                <a:off x="521347" y="5357665"/>
                <a:ext cx="2365452" cy="622300"/>
                <a:chOff x="720648" y="5410200"/>
                <a:chExt cx="2365452" cy="622300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E400605-B1F8-DB4A-9822-F12CBCD18524}"/>
                    </a:ext>
                  </a:extLst>
                </p:cNvPr>
                <p:cNvSpPr/>
                <p:nvPr/>
              </p:nvSpPr>
              <p:spPr>
                <a:xfrm>
                  <a:off x="720648" y="5410200"/>
                  <a:ext cx="2365452" cy="622300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CFA87FD-EA99-7A49-9BD7-41A16CEB26FF}"/>
                    </a:ext>
                  </a:extLst>
                </p:cNvPr>
                <p:cNvGrpSpPr/>
                <p:nvPr/>
              </p:nvGrpSpPr>
              <p:grpSpPr>
                <a:xfrm>
                  <a:off x="792124" y="5454650"/>
                  <a:ext cx="2222500" cy="355600"/>
                  <a:chOff x="758748" y="5454650"/>
                  <a:chExt cx="2222500" cy="355600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749EE1CF-5583-974B-A0DE-215D143995FF}"/>
                      </a:ext>
                    </a:extLst>
                  </p:cNvPr>
                  <p:cNvSpPr/>
                  <p:nvPr/>
                </p:nvSpPr>
                <p:spPr>
                  <a:xfrm>
                    <a:off x="758748" y="5454650"/>
                    <a:ext cx="181052" cy="355600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A68403D7-B476-5746-B46E-E2C489205416}"/>
                      </a:ext>
                    </a:extLst>
                  </p:cNvPr>
                  <p:cNvSpPr/>
                  <p:nvPr/>
                </p:nvSpPr>
                <p:spPr>
                  <a:xfrm>
                    <a:off x="1013929" y="5454650"/>
                    <a:ext cx="181052" cy="355600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5DE02BD-D271-564E-A119-6C902899F8A0}"/>
                      </a:ext>
                    </a:extLst>
                  </p:cNvPr>
                  <p:cNvSpPr/>
                  <p:nvPr/>
                </p:nvSpPr>
                <p:spPr>
                  <a:xfrm>
                    <a:off x="1269110" y="5454650"/>
                    <a:ext cx="181052" cy="355600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A01A18D9-4B12-1F43-B319-1E4A88A8EACE}"/>
                      </a:ext>
                    </a:extLst>
                  </p:cNvPr>
                  <p:cNvSpPr/>
                  <p:nvPr/>
                </p:nvSpPr>
                <p:spPr>
                  <a:xfrm>
                    <a:off x="1524291" y="5454650"/>
                    <a:ext cx="181052" cy="355600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99B5778C-641F-954A-8F87-AD3EB9E444F2}"/>
                      </a:ext>
                    </a:extLst>
                  </p:cNvPr>
                  <p:cNvSpPr/>
                  <p:nvPr/>
                </p:nvSpPr>
                <p:spPr>
                  <a:xfrm>
                    <a:off x="1779472" y="5454650"/>
                    <a:ext cx="181052" cy="355600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2C5CBD2-00C0-7D47-A9C2-648CC70B72D8}"/>
                      </a:ext>
                    </a:extLst>
                  </p:cNvPr>
                  <p:cNvSpPr/>
                  <p:nvPr/>
                </p:nvSpPr>
                <p:spPr>
                  <a:xfrm>
                    <a:off x="2034653" y="5454650"/>
                    <a:ext cx="181052" cy="355600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978925-A42F-6445-B5B7-31B27102E1EB}"/>
                      </a:ext>
                    </a:extLst>
                  </p:cNvPr>
                  <p:cNvSpPr/>
                  <p:nvPr/>
                </p:nvSpPr>
                <p:spPr>
                  <a:xfrm>
                    <a:off x="2289834" y="5454650"/>
                    <a:ext cx="181052" cy="355600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C1542C39-D7DE-0A4F-9194-6D43E3630520}"/>
                      </a:ext>
                    </a:extLst>
                  </p:cNvPr>
                  <p:cNvSpPr/>
                  <p:nvPr/>
                </p:nvSpPr>
                <p:spPr>
                  <a:xfrm>
                    <a:off x="2545015" y="5454650"/>
                    <a:ext cx="181052" cy="355600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C4BB7C2-E369-E64D-B861-D0800894BA0D}"/>
                      </a:ext>
                    </a:extLst>
                  </p:cNvPr>
                  <p:cNvSpPr/>
                  <p:nvPr/>
                </p:nvSpPr>
                <p:spPr>
                  <a:xfrm>
                    <a:off x="2800196" y="5454650"/>
                    <a:ext cx="181052" cy="355600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98D183-E2B4-EE42-B461-4726B639EEE9}"/>
                  </a:ext>
                </a:extLst>
              </p:cNvPr>
              <p:cNvSpPr txBox="1"/>
              <p:nvPr/>
            </p:nvSpPr>
            <p:spPr>
              <a:xfrm rot="20457541">
                <a:off x="626693" y="6128884"/>
                <a:ext cx="10795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DD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DIMM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24B7C9B-4109-B14D-B89E-E8FC75C326CD}"/>
                </a:ext>
              </a:extLst>
            </p:cNvPr>
            <p:cNvGrpSpPr/>
            <p:nvPr/>
          </p:nvGrpSpPr>
          <p:grpSpPr>
            <a:xfrm>
              <a:off x="3362745" y="5203226"/>
              <a:ext cx="1384300" cy="1381500"/>
              <a:chOff x="2971399" y="5203226"/>
              <a:chExt cx="1384300" cy="13815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DF3B9C8-4648-ED4D-B88D-558EBFC0F430}"/>
                  </a:ext>
                </a:extLst>
              </p:cNvPr>
              <p:cNvGrpSpPr/>
              <p:nvPr/>
            </p:nvGrpSpPr>
            <p:grpSpPr>
              <a:xfrm>
                <a:off x="2971399" y="5203226"/>
                <a:ext cx="1384300" cy="1381500"/>
                <a:chOff x="3657600" y="5088230"/>
                <a:chExt cx="1384300" cy="138150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77AC539-FF02-E74A-B162-22BE680EFA6A}"/>
                    </a:ext>
                  </a:extLst>
                </p:cNvPr>
                <p:cNvSpPr/>
                <p:nvPr/>
              </p:nvSpPr>
              <p:spPr>
                <a:xfrm>
                  <a:off x="4013200" y="5451406"/>
                  <a:ext cx="673100" cy="66170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D488E3B-F27F-7842-9AD7-3131574B3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49750" y="5088230"/>
                  <a:ext cx="0" cy="3566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B86FF83D-EA42-264D-91EA-15F5EFB9DC15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4686300" y="5782259"/>
                  <a:ext cx="355600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4F38C46E-51EA-D246-B226-392EA23DDF24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>
                  <a:off x="4349750" y="6113114"/>
                  <a:ext cx="0" cy="3566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DEDB9FBD-8802-F344-B30D-472031FF74ED}"/>
                    </a:ext>
                  </a:extLst>
                </p:cNvPr>
                <p:cNvCxnSpPr>
                  <a:cxnSpLocks/>
                  <a:stCxn id="20" idx="1"/>
                </p:cNvCxnSpPr>
                <p:nvPr/>
              </p:nvCxnSpPr>
              <p:spPr>
                <a:xfrm flipH="1" flipV="1">
                  <a:off x="3657600" y="5782259"/>
                  <a:ext cx="355600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8D884E-D002-2B4F-B15C-626591BEF8E5}"/>
                  </a:ext>
                </a:extLst>
              </p:cNvPr>
              <p:cNvSpPr txBox="1"/>
              <p:nvPr/>
            </p:nvSpPr>
            <p:spPr>
              <a:xfrm>
                <a:off x="3276199" y="5990384"/>
                <a:ext cx="10795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DD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ROUTER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8D78314-0E34-1B43-8920-6E884A2B3665}"/>
                </a:ext>
              </a:extLst>
            </p:cNvPr>
            <p:cNvGrpSpPr/>
            <p:nvPr/>
          </p:nvGrpSpPr>
          <p:grpSpPr>
            <a:xfrm>
              <a:off x="5222991" y="4873499"/>
              <a:ext cx="999563" cy="1089869"/>
              <a:chOff x="4569169" y="4873499"/>
              <a:chExt cx="999563" cy="108986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F54239C-39A4-D043-9F7D-9DA2B97629A0}"/>
                  </a:ext>
                </a:extLst>
              </p:cNvPr>
              <p:cNvGrpSpPr/>
              <p:nvPr/>
            </p:nvGrpSpPr>
            <p:grpSpPr>
              <a:xfrm rot="911618">
                <a:off x="4774799" y="5169435"/>
                <a:ext cx="793933" cy="793933"/>
                <a:chOff x="5699032" y="5242019"/>
                <a:chExt cx="793933" cy="79393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A94BC585-9DAE-1A4C-A7EA-811FDCB32C73}"/>
                    </a:ext>
                  </a:extLst>
                </p:cNvPr>
                <p:cNvGrpSpPr/>
                <p:nvPr/>
              </p:nvGrpSpPr>
              <p:grpSpPr>
                <a:xfrm>
                  <a:off x="5867399" y="5242019"/>
                  <a:ext cx="457200" cy="793933"/>
                  <a:chOff x="5943600" y="5242019"/>
                  <a:chExt cx="457200" cy="793933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3ABA23BD-E564-294A-8BFF-02FE115D4A78}"/>
                      </a:ext>
                    </a:extLst>
                  </p:cNvPr>
                  <p:cNvCxnSpPr/>
                  <p:nvPr/>
                </p:nvCxnSpPr>
                <p:spPr>
                  <a:xfrm>
                    <a:off x="5943600" y="5242019"/>
                    <a:ext cx="0" cy="793933"/>
                  </a:xfrm>
                  <a:prstGeom prst="line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48093BB2-9A82-C745-9570-420E965B97F6}"/>
                      </a:ext>
                    </a:extLst>
                  </p:cNvPr>
                  <p:cNvCxnSpPr/>
                  <p:nvPr/>
                </p:nvCxnSpPr>
                <p:spPr>
                  <a:xfrm>
                    <a:off x="6096000" y="5242019"/>
                    <a:ext cx="0" cy="793933"/>
                  </a:xfrm>
                  <a:prstGeom prst="line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73860C21-D31F-3E42-B036-E08B91E2CDCA}"/>
                      </a:ext>
                    </a:extLst>
                  </p:cNvPr>
                  <p:cNvCxnSpPr/>
                  <p:nvPr/>
                </p:nvCxnSpPr>
                <p:spPr>
                  <a:xfrm>
                    <a:off x="6248400" y="5242019"/>
                    <a:ext cx="0" cy="793933"/>
                  </a:xfrm>
                  <a:prstGeom prst="line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4A4B6ED3-D84A-7041-B44B-875D7086B303}"/>
                      </a:ext>
                    </a:extLst>
                  </p:cNvPr>
                  <p:cNvCxnSpPr/>
                  <p:nvPr/>
                </p:nvCxnSpPr>
                <p:spPr>
                  <a:xfrm>
                    <a:off x="6400800" y="5242019"/>
                    <a:ext cx="0" cy="793933"/>
                  </a:xfrm>
                  <a:prstGeom prst="line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56A1E3AA-55AD-9C46-A89F-9A31445C6C3D}"/>
                    </a:ext>
                  </a:extLst>
                </p:cNvPr>
                <p:cNvGrpSpPr/>
                <p:nvPr/>
              </p:nvGrpSpPr>
              <p:grpSpPr>
                <a:xfrm rot="5400000">
                  <a:off x="5867399" y="5242019"/>
                  <a:ext cx="457200" cy="793933"/>
                  <a:chOff x="5943600" y="5242019"/>
                  <a:chExt cx="457200" cy="793933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FF68C17E-63C8-BA4D-ACFE-A911E466538C}"/>
                      </a:ext>
                    </a:extLst>
                  </p:cNvPr>
                  <p:cNvCxnSpPr/>
                  <p:nvPr/>
                </p:nvCxnSpPr>
                <p:spPr>
                  <a:xfrm>
                    <a:off x="5943600" y="5242019"/>
                    <a:ext cx="0" cy="793933"/>
                  </a:xfrm>
                  <a:prstGeom prst="line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BCCC9BBA-468A-874F-97C6-7C2F6A15D230}"/>
                      </a:ext>
                    </a:extLst>
                  </p:cNvPr>
                  <p:cNvCxnSpPr/>
                  <p:nvPr/>
                </p:nvCxnSpPr>
                <p:spPr>
                  <a:xfrm>
                    <a:off x="6096000" y="5242019"/>
                    <a:ext cx="0" cy="793933"/>
                  </a:xfrm>
                  <a:prstGeom prst="line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0984B85A-D3C6-B14A-AFEC-027364215860}"/>
                      </a:ext>
                    </a:extLst>
                  </p:cNvPr>
                  <p:cNvCxnSpPr/>
                  <p:nvPr/>
                </p:nvCxnSpPr>
                <p:spPr>
                  <a:xfrm>
                    <a:off x="6248400" y="5242019"/>
                    <a:ext cx="0" cy="793933"/>
                  </a:xfrm>
                  <a:prstGeom prst="line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FB7AED59-9DF0-5D40-B34B-CFC091507255}"/>
                      </a:ext>
                    </a:extLst>
                  </p:cNvPr>
                  <p:cNvCxnSpPr/>
                  <p:nvPr/>
                </p:nvCxnSpPr>
                <p:spPr>
                  <a:xfrm>
                    <a:off x="6400800" y="5242019"/>
                    <a:ext cx="0" cy="793933"/>
                  </a:xfrm>
                  <a:prstGeom prst="line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765634-548D-C649-801D-1000631320C9}"/>
                  </a:ext>
                </a:extLst>
              </p:cNvPr>
              <p:cNvSpPr txBox="1"/>
              <p:nvPr/>
            </p:nvSpPr>
            <p:spPr>
              <a:xfrm rot="17100000">
                <a:off x="4167919" y="5274749"/>
                <a:ext cx="10795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DD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NETWORK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39BBDC1-08CE-F94E-A57C-9B29B1C061C9}"/>
                </a:ext>
              </a:extLst>
            </p:cNvPr>
            <p:cNvGrpSpPr/>
            <p:nvPr/>
          </p:nvGrpSpPr>
          <p:grpSpPr>
            <a:xfrm>
              <a:off x="6698500" y="5305171"/>
              <a:ext cx="1811673" cy="1055367"/>
              <a:chOff x="5833726" y="5305171"/>
              <a:chExt cx="1811673" cy="1055367"/>
            </a:xfrm>
          </p:grpSpPr>
          <p:pic>
            <p:nvPicPr>
              <p:cNvPr id="56" name="Graphic 55" descr="Car">
                <a:extLst>
                  <a:ext uri="{FF2B5EF4-FFF2-40B4-BE49-F238E27FC236}">
                    <a16:creationId xmlns:a16="http://schemas.microsoft.com/office/drawing/2014/main" id="{CE7B0375-338F-D840-AD81-15628F1D7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210854" y="5305171"/>
                <a:ext cx="1057416" cy="1055367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B330B9C-79BD-4F4B-B68A-E3FDCDAFE74A}"/>
                  </a:ext>
                </a:extLst>
              </p:cNvPr>
              <p:cNvSpPr txBox="1"/>
              <p:nvPr/>
            </p:nvSpPr>
            <p:spPr>
              <a:xfrm>
                <a:off x="5833726" y="6009405"/>
                <a:ext cx="18116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DD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TRAFFIC GENERATOR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B508002-FB11-874C-94AA-B7A70332317A}"/>
                </a:ext>
              </a:extLst>
            </p:cNvPr>
            <p:cNvGrpSpPr/>
            <p:nvPr/>
          </p:nvGrpSpPr>
          <p:grpSpPr>
            <a:xfrm rot="846970">
              <a:off x="8986119" y="5317095"/>
              <a:ext cx="1070483" cy="1104044"/>
              <a:chOff x="7590917" y="5163340"/>
              <a:chExt cx="1070483" cy="1104044"/>
            </a:xfrm>
          </p:grpSpPr>
          <p:sp>
            <p:nvSpPr>
              <p:cNvPr id="58" name="Bevel 57">
                <a:extLst>
                  <a:ext uri="{FF2B5EF4-FFF2-40B4-BE49-F238E27FC236}">
                    <a16:creationId xmlns:a16="http://schemas.microsoft.com/office/drawing/2014/main" id="{0905E80C-795C-9D49-91C1-4BDD30BFCB7B}"/>
                  </a:ext>
                </a:extLst>
              </p:cNvPr>
              <p:cNvSpPr/>
              <p:nvPr/>
            </p:nvSpPr>
            <p:spPr>
              <a:xfrm>
                <a:off x="7747000" y="5304458"/>
                <a:ext cx="762000" cy="808655"/>
              </a:xfrm>
              <a:prstGeom prst="bevel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DD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CPU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B93D973-D05F-5042-AB32-A1CA0B4A0229}"/>
                  </a:ext>
                </a:extLst>
              </p:cNvPr>
              <p:cNvGrpSpPr/>
              <p:nvPr/>
            </p:nvGrpSpPr>
            <p:grpSpPr>
              <a:xfrm>
                <a:off x="8509000" y="5548360"/>
                <a:ext cx="152400" cy="320851"/>
                <a:chOff x="8509000" y="5568730"/>
                <a:chExt cx="152400" cy="320851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367A0BE-DCFE-784A-A996-06B9C39B7368}"/>
                    </a:ext>
                  </a:extLst>
                </p:cNvPr>
                <p:cNvCxnSpPr/>
                <p:nvPr/>
              </p:nvCxnSpPr>
              <p:spPr>
                <a:xfrm>
                  <a:off x="8509000" y="5729156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6962FF1-A93D-934D-A481-298D7B55208A}"/>
                    </a:ext>
                  </a:extLst>
                </p:cNvPr>
                <p:cNvCxnSpPr/>
                <p:nvPr/>
              </p:nvCxnSpPr>
              <p:spPr>
                <a:xfrm>
                  <a:off x="8509000" y="5889581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FA0FC5B0-EF7B-2B43-AC14-787E66935323}"/>
                    </a:ext>
                  </a:extLst>
                </p:cNvPr>
                <p:cNvCxnSpPr/>
                <p:nvPr/>
              </p:nvCxnSpPr>
              <p:spPr>
                <a:xfrm>
                  <a:off x="8509000" y="5568730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F6CA07E-2353-DD48-9A14-F216F33D370C}"/>
                  </a:ext>
                </a:extLst>
              </p:cNvPr>
              <p:cNvGrpSpPr/>
              <p:nvPr/>
            </p:nvGrpSpPr>
            <p:grpSpPr>
              <a:xfrm>
                <a:off x="7590917" y="5548360"/>
                <a:ext cx="152400" cy="320851"/>
                <a:chOff x="8509000" y="5568730"/>
                <a:chExt cx="152400" cy="320851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25C87F5-92DA-EA4F-A45C-809F5C2536DF}"/>
                    </a:ext>
                  </a:extLst>
                </p:cNvPr>
                <p:cNvCxnSpPr/>
                <p:nvPr/>
              </p:nvCxnSpPr>
              <p:spPr>
                <a:xfrm>
                  <a:off x="8509000" y="5729156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798CAC7-370F-CD4B-9422-6DF880CE5D6B}"/>
                    </a:ext>
                  </a:extLst>
                </p:cNvPr>
                <p:cNvCxnSpPr/>
                <p:nvPr/>
              </p:nvCxnSpPr>
              <p:spPr>
                <a:xfrm>
                  <a:off x="8509000" y="5889581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DB9C1135-2D64-9F43-B17A-53F4267CE6FC}"/>
                    </a:ext>
                  </a:extLst>
                </p:cNvPr>
                <p:cNvCxnSpPr/>
                <p:nvPr/>
              </p:nvCxnSpPr>
              <p:spPr>
                <a:xfrm>
                  <a:off x="8509000" y="5568730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ED9663A-01B9-5646-9674-08626AFF8845}"/>
                  </a:ext>
                </a:extLst>
              </p:cNvPr>
              <p:cNvGrpSpPr/>
              <p:nvPr/>
            </p:nvGrpSpPr>
            <p:grpSpPr>
              <a:xfrm rot="5400000">
                <a:off x="8051800" y="5079114"/>
                <a:ext cx="152400" cy="320851"/>
                <a:chOff x="8509000" y="5568730"/>
                <a:chExt cx="152400" cy="320851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B3F9E56-5BD4-2B46-B3FE-15F78CA0599E}"/>
                    </a:ext>
                  </a:extLst>
                </p:cNvPr>
                <p:cNvCxnSpPr/>
                <p:nvPr/>
              </p:nvCxnSpPr>
              <p:spPr>
                <a:xfrm>
                  <a:off x="8509000" y="5729156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61FBA03-8011-3E47-942C-8292F339E062}"/>
                    </a:ext>
                  </a:extLst>
                </p:cNvPr>
                <p:cNvCxnSpPr/>
                <p:nvPr/>
              </p:nvCxnSpPr>
              <p:spPr>
                <a:xfrm>
                  <a:off x="8509000" y="5889581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A07A14A-3030-1140-B395-16C6CACD2B7D}"/>
                    </a:ext>
                  </a:extLst>
                </p:cNvPr>
                <p:cNvCxnSpPr/>
                <p:nvPr/>
              </p:nvCxnSpPr>
              <p:spPr>
                <a:xfrm>
                  <a:off x="8509000" y="5568730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329D9590-0EA0-774F-B9CA-5AAE868D090F}"/>
                  </a:ext>
                </a:extLst>
              </p:cNvPr>
              <p:cNvGrpSpPr/>
              <p:nvPr/>
            </p:nvGrpSpPr>
            <p:grpSpPr>
              <a:xfrm rot="5400000">
                <a:off x="8051800" y="6030758"/>
                <a:ext cx="152400" cy="320851"/>
                <a:chOff x="8509000" y="5568730"/>
                <a:chExt cx="152400" cy="320851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D2F35AB-D11A-6146-B6C6-95AF0A81A93D}"/>
                    </a:ext>
                  </a:extLst>
                </p:cNvPr>
                <p:cNvCxnSpPr/>
                <p:nvPr/>
              </p:nvCxnSpPr>
              <p:spPr>
                <a:xfrm>
                  <a:off x="8509000" y="5729156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AE7902C4-26CE-1544-9C21-D504F8BDC03B}"/>
                    </a:ext>
                  </a:extLst>
                </p:cNvPr>
                <p:cNvCxnSpPr/>
                <p:nvPr/>
              </p:nvCxnSpPr>
              <p:spPr>
                <a:xfrm>
                  <a:off x="8509000" y="5889581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A9DBB90-1AB9-784A-9202-928AEAC41907}"/>
                    </a:ext>
                  </a:extLst>
                </p:cNvPr>
                <p:cNvCxnSpPr/>
                <p:nvPr/>
              </p:nvCxnSpPr>
              <p:spPr>
                <a:xfrm>
                  <a:off x="8509000" y="5568730"/>
                  <a:ext cx="1524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9ECDBCA-850A-0749-9D59-8859C3CFBA30}"/>
                </a:ext>
              </a:extLst>
            </p:cNvPr>
            <p:cNvGrpSpPr/>
            <p:nvPr/>
          </p:nvGrpSpPr>
          <p:grpSpPr>
            <a:xfrm>
              <a:off x="10532549" y="5056317"/>
              <a:ext cx="792237" cy="1002942"/>
              <a:chOff x="9647163" y="5056317"/>
              <a:chExt cx="792237" cy="100294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81DF8F1-9F6E-FF40-ABE9-532589D59861}"/>
                  </a:ext>
                </a:extLst>
              </p:cNvPr>
              <p:cNvSpPr/>
              <p:nvPr/>
            </p:nvSpPr>
            <p:spPr>
              <a:xfrm>
                <a:off x="9714704" y="5056317"/>
                <a:ext cx="657154" cy="74421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DD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$$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6D80DA7-C6D3-4241-A93E-2314FDB29325}"/>
                  </a:ext>
                </a:extLst>
              </p:cNvPr>
              <p:cNvSpPr txBox="1"/>
              <p:nvPr/>
            </p:nvSpPr>
            <p:spPr>
              <a:xfrm>
                <a:off x="9647163" y="5782260"/>
                <a:ext cx="792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DD0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CACHE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921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Connects two components</a:t>
            </a:r>
          </a:p>
          <a:p>
            <a:pPr lvl="1"/>
            <a:r>
              <a:rPr lang="en-US" dirty="0"/>
              <a:t>Connect a specific named “Port” on component A to a “Port” on component B</a:t>
            </a:r>
          </a:p>
          <a:p>
            <a:r>
              <a:rPr lang="en-US" dirty="0"/>
              <a:t>The ONLY mechanism by which components communicate</a:t>
            </a:r>
          </a:p>
          <a:p>
            <a:pPr lvl="1"/>
            <a:r>
              <a:rPr lang="en-US" dirty="0"/>
              <a:t>Necessary for parallel simulation</a:t>
            </a:r>
          </a:p>
          <a:p>
            <a:r>
              <a:rPr lang="en-US" dirty="0"/>
              <a:t>Has a minimum, non-zero latency for communication</a:t>
            </a:r>
          </a:p>
          <a:p>
            <a:pPr lvl="1"/>
            <a:r>
              <a:rPr lang="en-US" dirty="0"/>
              <a:t>Except self-links</a:t>
            </a:r>
          </a:p>
          <a:p>
            <a:pPr lvl="1"/>
            <a:r>
              <a:rPr lang="en-US" dirty="0"/>
              <a:t>Except during </a:t>
            </a:r>
            <a:r>
              <a:rPr lang="en-US" dirty="0" err="1"/>
              <a:t>init</a:t>
            </a:r>
            <a:r>
              <a:rPr lang="en-US" dirty="0"/>
              <a:t>/complete phases (untimed)</a:t>
            </a:r>
          </a:p>
          <a:p>
            <a:r>
              <a:rPr lang="en-US" dirty="0"/>
              <a:t>Transparently handles any MPI / threaded communication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46866" y="5093001"/>
            <a:ext cx="7298267" cy="1185335"/>
            <a:chOff x="457200" y="4792133"/>
            <a:chExt cx="7298267" cy="1185334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4792133"/>
              <a:ext cx="2167467" cy="118533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 A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588000" y="4792133"/>
              <a:ext cx="2167467" cy="118533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 B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70667" y="4792133"/>
              <a:ext cx="508000" cy="11853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Port X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34000" y="4792133"/>
              <a:ext cx="508000" cy="11853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Port Y</a:t>
              </a:r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2878668" y="5031051"/>
              <a:ext cx="2455332" cy="809097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Link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17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of communication between two components</a:t>
            </a:r>
          </a:p>
          <a:p>
            <a:pPr lvl="1"/>
            <a:r>
              <a:rPr lang="en-US" dirty="0"/>
              <a:t>Packet format is up to the communicating components</a:t>
            </a:r>
          </a:p>
          <a:p>
            <a:pPr lvl="1"/>
            <a:endParaRPr lang="en-US" dirty="0"/>
          </a:p>
          <a:p>
            <a:r>
              <a:rPr lang="en-US" dirty="0"/>
              <a:t>Some standardized interfaces</a:t>
            </a:r>
          </a:p>
          <a:p>
            <a:pPr lvl="1"/>
            <a:r>
              <a:rPr lang="en-US" dirty="0"/>
              <a:t>Facilitates “mix and match” capability</a:t>
            </a:r>
          </a:p>
          <a:p>
            <a:pPr lvl="1"/>
            <a:r>
              <a:rPr lang="en-US" dirty="0" err="1">
                <a:sym typeface="Wingdings"/>
              </a:rPr>
              <a:t>sst</a:t>
            </a:r>
            <a:r>
              <a:rPr lang="en-US" dirty="0">
                <a:sym typeface="Wingdings"/>
              </a:rPr>
              <a:t>-core/interfaces/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Memory</a:t>
            </a:r>
            <a:r>
              <a:rPr lang="en-US" dirty="0"/>
              <a:t> (</a:t>
            </a:r>
            <a:r>
              <a:rPr lang="en-US" dirty="0" err="1"/>
              <a:t>simpleMem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Defines commands &amp; event format for communication with caches &amp; memory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Network</a:t>
            </a:r>
            <a:r>
              <a:rPr lang="en-US" dirty="0"/>
              <a:t> (</a:t>
            </a:r>
            <a:r>
              <a:rPr lang="en-US" dirty="0" err="1"/>
              <a:t>simpleNetwork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Defines a packet format for events sent through a network component</a:t>
            </a:r>
          </a:p>
        </p:txBody>
      </p:sp>
    </p:spTree>
    <p:extLst>
      <p:ext uri="{BB962C8B-B14F-4D97-AF65-F5344CB8AC3E}">
        <p14:creationId xmlns:p14="http://schemas.microsoft.com/office/powerpoint/2010/main" val="407896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Building Blocks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can use </a:t>
            </a:r>
            <a:r>
              <a:rPr lang="en-US" b="1" dirty="0" err="1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extra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Component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Component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Component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Component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Component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NoC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Component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NoC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Link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Link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Link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Link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Link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166505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SubComponent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Prefetcher</a:t>
            </a:r>
          </a:p>
        </p:txBody>
      </p:sp>
    </p:spTree>
    <p:extLst>
      <p:ext uri="{BB962C8B-B14F-4D97-AF65-F5344CB8AC3E}">
        <p14:creationId xmlns:p14="http://schemas.microsoft.com/office/powerpoint/2010/main" val="1275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CFF5-B155-F44B-8B43-5C1DD759F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Simulating with SST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783D1-197A-1140-8E5E-12C781575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36A46-0258-054A-B1C1-BCD815E5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5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4BD9-44C3-7F4D-B207-8B6488D49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Installing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http://www.sst-simulator.org</a:t>
            </a:r>
            <a:endParaRPr lang="en-US" dirty="0"/>
          </a:p>
          <a:p>
            <a:pPr lvl="1"/>
            <a:r>
              <a:rPr lang="en-US" dirty="0"/>
              <a:t>Current release source download</a:t>
            </a:r>
          </a:p>
          <a:p>
            <a:pPr lvl="1"/>
            <a:r>
              <a:rPr lang="en-US" dirty="0"/>
              <a:t>Detailed build instructions including dependencies for Linux &amp; Mac</a:t>
            </a:r>
          </a:p>
          <a:p>
            <a:pPr lvl="1"/>
            <a:r>
              <a:rPr lang="en-US" dirty="0"/>
              <a:t>Archived tutorial materials</a:t>
            </a:r>
          </a:p>
          <a:p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pPr lvl="1"/>
            <a:r>
              <a:rPr lang="en-US" dirty="0"/>
              <a:t>Source code checkout</a:t>
            </a:r>
          </a:p>
          <a:p>
            <a:pPr lvl="1"/>
            <a:r>
              <a:rPr lang="en-US" dirty="0"/>
              <a:t>Master branch – has passed testing</a:t>
            </a:r>
          </a:p>
          <a:p>
            <a:pPr lvl="1"/>
            <a:r>
              <a:rPr lang="en-US" dirty="0"/>
              <a:t>Devel branch – has passed </a:t>
            </a:r>
            <a:r>
              <a:rPr lang="en-US" i="1" dirty="0"/>
              <a:t>basic</a:t>
            </a:r>
            <a:r>
              <a:rPr lang="en-US" dirty="0"/>
              <a:t>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E867B-5E0E-4F4E-B561-A29A3E4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02"/>
          <a:stretch/>
        </p:blipFill>
        <p:spPr>
          <a:xfrm>
            <a:off x="873048" y="4879741"/>
            <a:ext cx="9248172" cy="242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816A4-FCF7-0541-940E-A66E723E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4329"/>
          <a:stretch/>
        </p:blipFill>
        <p:spPr>
          <a:xfrm>
            <a:off x="6502400" y="3564951"/>
            <a:ext cx="6380640" cy="3448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80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2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sst-elements/src 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33" y="4924307"/>
            <a:ext cx="2116667" cy="19026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1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CF89C9-E1ED-FB4F-AAD0-A56EF82C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54" y="1429232"/>
            <a:ext cx="4552246" cy="4663440"/>
          </a:xfrm>
        </p:spPr>
        <p:txBody>
          <a:bodyPr>
            <a:normAutofit fontScale="92500"/>
          </a:bodyPr>
          <a:lstStyle/>
          <a:p>
            <a:r>
              <a:rPr lang="en-US" dirty="0"/>
              <a:t>To define simulations, users create a python configuration file which:</a:t>
            </a:r>
          </a:p>
          <a:p>
            <a:pPr lvl="1"/>
            <a:r>
              <a:rPr lang="en-US" dirty="0"/>
              <a:t>Defines the components and subcomponents to use</a:t>
            </a:r>
          </a:p>
          <a:p>
            <a:pPr lvl="1"/>
            <a:r>
              <a:rPr lang="en-US" dirty="0"/>
              <a:t>Specifies the connectivity between components</a:t>
            </a:r>
          </a:p>
          <a:p>
            <a:endParaRPr lang="en-US" dirty="0"/>
          </a:p>
          <a:p>
            <a:r>
              <a:rPr lang="en-US" dirty="0"/>
              <a:t>SST then:</a:t>
            </a:r>
          </a:p>
          <a:p>
            <a:pPr lvl="1"/>
            <a:r>
              <a:rPr lang="en-US" dirty="0"/>
              <a:t>Loads the file and converts it to a graph</a:t>
            </a:r>
          </a:p>
          <a:p>
            <a:pPr lvl="1"/>
            <a:r>
              <a:rPr lang="en-US" dirty="0"/>
              <a:t>Partitions the graph for parallel simulation</a:t>
            </a:r>
          </a:p>
          <a:p>
            <a:pPr lvl="1"/>
            <a:r>
              <a:rPr lang="en-US" dirty="0"/>
              <a:t>Instantiates the components</a:t>
            </a:r>
          </a:p>
          <a:p>
            <a:pPr lvl="1"/>
            <a:r>
              <a:rPr lang="en-US" dirty="0"/>
              <a:t>Runs the simulation!</a:t>
            </a:r>
          </a:p>
          <a:p>
            <a:endParaRPr lang="en-US" dirty="0"/>
          </a:p>
        </p:txBody>
      </p:sp>
      <p:pic>
        <p:nvPicPr>
          <p:cNvPr id="6" name="sstConfig_pyth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951" y="1054468"/>
            <a:ext cx="6889003" cy="54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635109C-B410-0842-85D7-E272E179B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1000-1005	LPS/P38 Introduction</a:t>
            </a:r>
          </a:p>
          <a:p>
            <a:r>
              <a:rPr lang="en-US" dirty="0"/>
              <a:t>1005-1100 	SST Overview &amp; Configuration</a:t>
            </a:r>
          </a:p>
          <a:p>
            <a:r>
              <a:rPr lang="en-US" dirty="0"/>
              <a:t>1100-1200 	Developing with SST</a:t>
            </a:r>
          </a:p>
          <a:p>
            <a:r>
              <a:rPr lang="en-US" dirty="0"/>
              <a:t>1200-1215	Break</a:t>
            </a:r>
          </a:p>
          <a:p>
            <a:r>
              <a:rPr lang="en-US" dirty="0"/>
              <a:t>1215-1245	P38 Scatter/Gather Experiments</a:t>
            </a:r>
          </a:p>
          <a:p>
            <a:r>
              <a:rPr lang="en-US" dirty="0"/>
              <a:t>1245-1330	Memory hierarchy (Gwen/Scott?)</a:t>
            </a:r>
          </a:p>
          <a:p>
            <a:r>
              <a:rPr lang="en-US" dirty="0"/>
              <a:t>1330-1345	Break</a:t>
            </a:r>
          </a:p>
          <a:p>
            <a:r>
              <a:rPr lang="en-US" dirty="0"/>
              <a:t>1345-1415	Broader SST Community (LLNL, </a:t>
            </a:r>
            <a:r>
              <a:rPr lang="en-US" dirty="0" err="1"/>
              <a:t>GPGPUSim</a:t>
            </a:r>
            <a:r>
              <a:rPr lang="en-US" dirty="0"/>
              <a:t>, GeM5)</a:t>
            </a:r>
          </a:p>
          <a:p>
            <a:r>
              <a:rPr lang="en-US" dirty="0"/>
              <a:t>1415-1445	Open Discussion</a:t>
            </a:r>
          </a:p>
        </p:txBody>
      </p:sp>
    </p:spTree>
    <p:extLst>
      <p:ext uri="{BB962C8B-B14F-4D97-AF65-F5344CB8AC3E}">
        <p14:creationId xmlns:p14="http://schemas.microsoft.com/office/powerpoint/2010/main" val="37737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Lifecycle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Birth</a:t>
            </a:r>
          </a:p>
          <a:p>
            <a:pPr lvl="1"/>
            <a:r>
              <a:rPr lang="en-US" b="1" dirty="0"/>
              <a:t>Create graph </a:t>
            </a:r>
            <a:r>
              <a:rPr lang="en-US" dirty="0"/>
              <a:t>of components using Python configuration file</a:t>
            </a:r>
          </a:p>
          <a:p>
            <a:pPr lvl="1"/>
            <a:r>
              <a:rPr lang="en-US" b="1" dirty="0"/>
              <a:t>Partition</a:t>
            </a:r>
            <a:r>
              <a:rPr lang="en-US" dirty="0"/>
              <a:t> graph and assign components to MPI ranks</a:t>
            </a:r>
          </a:p>
          <a:p>
            <a:pPr lvl="1"/>
            <a:r>
              <a:rPr lang="en-US" b="1" dirty="0"/>
              <a:t>Instantiate</a:t>
            </a:r>
            <a:r>
              <a:rPr lang="en-US" dirty="0"/>
              <a:t> components</a:t>
            </a:r>
          </a:p>
          <a:p>
            <a:pPr lvl="1"/>
            <a:r>
              <a:rPr lang="en-US" b="1" dirty="0"/>
              <a:t>Connect</a:t>
            </a:r>
            <a:r>
              <a:rPr lang="en-US" dirty="0"/>
              <a:t> components via links</a:t>
            </a:r>
          </a:p>
          <a:p>
            <a:pPr lvl="1"/>
            <a:r>
              <a:rPr lang="en-US" b="1" dirty="0"/>
              <a:t>Initialize</a:t>
            </a:r>
            <a:r>
              <a:rPr lang="en-US" dirty="0"/>
              <a:t> components using their </a:t>
            </a:r>
            <a:r>
              <a:rPr lang="en-US" dirty="0" err="1"/>
              <a:t>init</a:t>
            </a:r>
            <a:r>
              <a:rPr lang="en-US" dirty="0"/>
              <a:t>() functions, multi-phase initialization</a:t>
            </a:r>
          </a:p>
          <a:p>
            <a:pPr lvl="1"/>
            <a:r>
              <a:rPr lang="en-US" b="1" dirty="0"/>
              <a:t>Setup</a:t>
            </a:r>
            <a:r>
              <a:rPr lang="en-US" dirty="0"/>
              <a:t> components using their setup() functions</a:t>
            </a:r>
          </a:p>
          <a:p>
            <a:r>
              <a:rPr lang="en-US" b="1" dirty="0">
                <a:solidFill>
                  <a:schemeClr val="accent1"/>
                </a:solidFill>
              </a:rPr>
              <a:t>Life</a:t>
            </a:r>
          </a:p>
          <a:p>
            <a:pPr lvl="1"/>
            <a:r>
              <a:rPr lang="en-US" b="1" dirty="0"/>
              <a:t>Send</a:t>
            </a:r>
            <a:r>
              <a:rPr lang="en-US" dirty="0"/>
              <a:t> events</a:t>
            </a:r>
          </a:p>
          <a:p>
            <a:pPr lvl="1"/>
            <a:r>
              <a:rPr lang="en-US" b="1" dirty="0"/>
              <a:t>Manage</a:t>
            </a:r>
            <a:r>
              <a:rPr lang="en-US" dirty="0"/>
              <a:t> clock and event handlers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Death</a:t>
            </a:r>
          </a:p>
          <a:p>
            <a:pPr lvl="1"/>
            <a:r>
              <a:rPr lang="en-US" b="1" dirty="0"/>
              <a:t>Complete</a:t>
            </a:r>
            <a:r>
              <a:rPr lang="en-US" dirty="0"/>
              <a:t> simulation using components’ complete() functions, multi-phase quiesce</a:t>
            </a:r>
          </a:p>
          <a:p>
            <a:pPr lvl="1"/>
            <a:r>
              <a:rPr lang="en-US" b="1" dirty="0"/>
              <a:t>Finalize</a:t>
            </a:r>
            <a:r>
              <a:rPr lang="en-US" dirty="0"/>
              <a:t> components using their finish() functions</a:t>
            </a:r>
          </a:p>
          <a:p>
            <a:pPr lvl="1"/>
            <a:r>
              <a:rPr lang="en-US" b="1" dirty="0"/>
              <a:t>Output</a:t>
            </a:r>
            <a:r>
              <a:rPr lang="en-US" dirty="0"/>
              <a:t> statistics</a:t>
            </a:r>
          </a:p>
          <a:p>
            <a:pPr lvl="1"/>
            <a:r>
              <a:rPr lang="en-US" b="1" dirty="0"/>
              <a:t>Cleanup</a:t>
            </a:r>
            <a:r>
              <a:rPr lang="en-US" dirty="0"/>
              <a:t> simulation, delete components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28505A-FDD2-1240-8330-EEA1D40CA4E6}"/>
              </a:ext>
            </a:extLst>
          </p:cNvPr>
          <p:cNvSpPr/>
          <p:nvPr/>
        </p:nvSpPr>
        <p:spPr>
          <a:xfrm>
            <a:off x="10199055" y="278056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14046-3813-A444-933D-5A12E0F1D697}"/>
              </a:ext>
            </a:extLst>
          </p:cNvPr>
          <p:cNvSpPr/>
          <p:nvPr/>
        </p:nvSpPr>
        <p:spPr>
          <a:xfrm>
            <a:off x="11274633" y="272592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94F63-5B42-AA4C-9FB3-3DAD30DCF69C}"/>
              </a:ext>
            </a:extLst>
          </p:cNvPr>
          <p:cNvSpPr/>
          <p:nvPr/>
        </p:nvSpPr>
        <p:spPr>
          <a:xfrm>
            <a:off x="10777484" y="26714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F3B917-F1C7-9B4F-9626-75C582C4488A}"/>
              </a:ext>
            </a:extLst>
          </p:cNvPr>
          <p:cNvSpPr/>
          <p:nvPr/>
        </p:nvSpPr>
        <p:spPr>
          <a:xfrm>
            <a:off x="9843128" y="243796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8872ED-E546-7F4C-A9A2-6731876B9BCF}"/>
              </a:ext>
            </a:extLst>
          </p:cNvPr>
          <p:cNvSpPr/>
          <p:nvPr/>
        </p:nvSpPr>
        <p:spPr>
          <a:xfrm>
            <a:off x="11366073" y="328676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639A4B-4238-344A-81E6-6B448BC3A078}"/>
              </a:ext>
            </a:extLst>
          </p:cNvPr>
          <p:cNvSpPr/>
          <p:nvPr/>
        </p:nvSpPr>
        <p:spPr>
          <a:xfrm>
            <a:off x="9937677" y="33782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FDD2FD-D970-BB41-AE9D-07F437027A4D}"/>
              </a:ext>
            </a:extLst>
          </p:cNvPr>
          <p:cNvSpPr/>
          <p:nvPr/>
        </p:nvSpPr>
        <p:spPr>
          <a:xfrm>
            <a:off x="10035925" y="40736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122016-2A5D-6F4B-AE38-5BD8488E2A52}"/>
              </a:ext>
            </a:extLst>
          </p:cNvPr>
          <p:cNvSpPr/>
          <p:nvPr/>
        </p:nvSpPr>
        <p:spPr>
          <a:xfrm>
            <a:off x="11566210" y="421486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D1B73B-0ADC-6B40-AD14-D55ACE3AA055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0381935" y="2762928"/>
            <a:ext cx="395549" cy="109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FD6B9C-9556-F349-A7A7-441BE3E68105}"/>
              </a:ext>
            </a:extLst>
          </p:cNvPr>
          <p:cNvCxnSpPr>
            <a:cxnSpLocks/>
            <a:stCxn id="13" idx="5"/>
            <a:endCxn id="10" idx="1"/>
          </p:cNvCxnSpPr>
          <p:nvPr/>
        </p:nvCxnSpPr>
        <p:spPr>
          <a:xfrm>
            <a:off x="9999226" y="2594061"/>
            <a:ext cx="226611" cy="213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F532D1-9544-9744-9686-6910619263DC}"/>
              </a:ext>
            </a:extLst>
          </p:cNvPr>
          <p:cNvCxnSpPr>
            <a:cxnSpLocks/>
            <a:stCxn id="10" idx="3"/>
            <a:endCxn id="15" idx="0"/>
          </p:cNvCxnSpPr>
          <p:nvPr/>
        </p:nvCxnSpPr>
        <p:spPr>
          <a:xfrm flipH="1">
            <a:off x="10029117" y="2936660"/>
            <a:ext cx="196720" cy="441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3044BB-0929-614E-AE04-3C0D7A299C73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H="1" flipV="1">
            <a:off x="10029117" y="3561080"/>
            <a:ext cx="98248" cy="51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B81BEF-FE73-BE40-869A-8A0071529F65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>
            <a:off x="10960364" y="2762928"/>
            <a:ext cx="314269" cy="54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302EDA-622D-2C49-9B34-4F77ED2134A0}"/>
              </a:ext>
            </a:extLst>
          </p:cNvPr>
          <p:cNvCxnSpPr>
            <a:cxnSpLocks/>
            <a:stCxn id="17" idx="1"/>
            <a:endCxn id="14" idx="4"/>
          </p:cNvCxnSpPr>
          <p:nvPr/>
        </p:nvCxnSpPr>
        <p:spPr>
          <a:xfrm flipH="1" flipV="1">
            <a:off x="11457513" y="3469640"/>
            <a:ext cx="135479" cy="77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4E79B7-A65B-DB4F-8DB2-DDC86E6C4661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0218805" y="4165064"/>
            <a:ext cx="1347405" cy="14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909B8C-3614-AB4A-8FF1-DAD3DD29B753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11366073" y="2908807"/>
            <a:ext cx="91440" cy="377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8FE230-303B-764F-B225-7C379F9A9620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10192023" y="3378200"/>
            <a:ext cx="1174050" cy="72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58F7D7D-C15C-4143-9238-31622054C597}"/>
              </a:ext>
            </a:extLst>
          </p:cNvPr>
          <p:cNvCxnSpPr>
            <a:cxnSpLocks/>
            <a:stCxn id="16" idx="0"/>
            <a:endCxn id="11" idx="3"/>
          </p:cNvCxnSpPr>
          <p:nvPr/>
        </p:nvCxnSpPr>
        <p:spPr>
          <a:xfrm flipV="1">
            <a:off x="10127365" y="2882025"/>
            <a:ext cx="1174050" cy="119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71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any global simulation parameters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End simulation at 100ms if it hasn’t ended already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are also available as command line arguments to SST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0648" y="3608552"/>
          <a:ext cx="10295468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41085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154383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 of simulation. Default is picoseconds which enables 2/3 of a year.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9065834" y="1914305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Python API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User-defined string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argument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D35E-FF54-AB46-92C6-74180DD0D1F2}"/>
              </a:ext>
            </a:extLst>
          </p:cNvPr>
          <p:cNvSpPr txBox="1"/>
          <p:nvPr/>
        </p:nvSpPr>
        <p:spPr>
          <a:xfrm>
            <a:off x="881785" y="1449484"/>
            <a:ext cx="7661072" cy="46166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sst.setProgramOption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stopAtCycle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100ms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51393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8912-4390-374B-B0EE-3953C0FD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Partitioners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51DF0-3500-DB40-9419-DDC8F506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93F43-9207-A340-A3D7-EE249AD1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General Partitioners</a:t>
            </a:r>
          </a:p>
          <a:p>
            <a:pPr lvl="1"/>
            <a:r>
              <a:rPr lang="en-US" sz="2000" dirty="0"/>
              <a:t>linear: Partitions components by dividing Component ID space into roughly equal portions.  Components with sequential IDs will be placed close together.</a:t>
            </a:r>
          </a:p>
          <a:p>
            <a:pPr lvl="1"/>
            <a:r>
              <a:rPr lang="en-US" sz="2000" dirty="0" err="1"/>
              <a:t>roundrobin</a:t>
            </a:r>
            <a:r>
              <a:rPr lang="en-US" sz="2000" dirty="0"/>
              <a:t>: Partitions components using a simple round robin scheme based on </a:t>
            </a:r>
            <a:r>
              <a:rPr lang="en-US" sz="2000" dirty="0" err="1"/>
              <a:t>ComponentID</a:t>
            </a:r>
            <a:r>
              <a:rPr lang="en-US" sz="2000" dirty="0"/>
              <a:t>.  Sequential IDs will be placed on different ranks.</a:t>
            </a:r>
          </a:p>
          <a:p>
            <a:pPr lvl="1"/>
            <a:r>
              <a:rPr lang="en-US" sz="2000" dirty="0"/>
              <a:t>simple: Simple partitioning scheme which attempts to partition on high latency links while balancing number of components per rank.</a:t>
            </a:r>
          </a:p>
          <a:p>
            <a:pPr lvl="1"/>
            <a:r>
              <a:rPr lang="en-US" sz="2000" dirty="0" err="1"/>
              <a:t>zoltan</a:t>
            </a:r>
            <a:r>
              <a:rPr lang="en-US" sz="2000" dirty="0"/>
              <a:t>: </a:t>
            </a:r>
            <a:r>
              <a:rPr lang="en-US" sz="2000" dirty="0" err="1"/>
              <a:t>zoltan</a:t>
            </a:r>
            <a:r>
              <a:rPr lang="en-US" sz="2000" dirty="0"/>
              <a:t> parallel partitioner.</a:t>
            </a:r>
          </a:p>
          <a:p>
            <a:endParaRPr lang="en-US" dirty="0"/>
          </a:p>
          <a:p>
            <a:r>
              <a:rPr lang="en-US" dirty="0"/>
              <a:t>Special Partitioners</a:t>
            </a:r>
          </a:p>
          <a:p>
            <a:pPr lvl="1"/>
            <a:r>
              <a:rPr lang="en-US" sz="2000" dirty="0"/>
              <a:t>single:  Allocates all components to rank 0.  Automatically selected for serial jobs.</a:t>
            </a:r>
          </a:p>
          <a:p>
            <a:pPr lvl="1"/>
            <a:r>
              <a:rPr lang="en-US" sz="2000" dirty="0"/>
              <a:t>self:  Used when partitioning is already specified in the configuration file (see next slide).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2078-0596-F44D-8EEF-EB36D172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0EE19-762F-904A-A1ED-0EAE3FA4C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C3BFF-01C0-BE41-865C-7A1B43221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 can be specified in the python input file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setRank</a:t>
            </a:r>
            <a:r>
              <a:rPr lang="en-US" dirty="0"/>
              <a:t>(</a:t>
            </a:r>
            <a:r>
              <a:rPr lang="en-US" dirty="0" err="1"/>
              <a:t>mpi_rank</a:t>
            </a:r>
            <a:r>
              <a:rPr lang="en-US" dirty="0"/>
              <a:t>, thread) on a component</a:t>
            </a:r>
          </a:p>
          <a:p>
            <a:pPr lvl="3"/>
            <a:r>
              <a:rPr lang="en-US" b="1" dirty="0"/>
              <a:t>User must set rank/thread pairs for all components in system</a:t>
            </a:r>
            <a:r>
              <a:rPr lang="en-US" dirty="0"/>
              <a:t>, partial partitions not supported</a:t>
            </a:r>
          </a:p>
          <a:p>
            <a:pPr lvl="3"/>
            <a:r>
              <a:rPr lang="en-US" dirty="0"/>
              <a:t>Example: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or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Must set the partitioner to be ”self”</a:t>
            </a:r>
          </a:p>
          <a:p>
            <a:pPr lvl="1"/>
            <a:r>
              <a:rPr lang="en-US" dirty="0"/>
              <a:t>Can be done on command-line: --partitioner=self</a:t>
            </a:r>
          </a:p>
          <a:p>
            <a:pPr lvl="1"/>
            <a:r>
              <a:rPr lang="en-US" dirty="0"/>
              <a:t>Can be done in python file: </a:t>
            </a:r>
            <a:r>
              <a:rPr lang="en-US" dirty="0" err="1"/>
              <a:t>sst.setProgramOption</a:t>
            </a:r>
            <a:r>
              <a:rPr lang="en-US" dirty="0"/>
              <a:t>(”partitioner", ”self")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118CB-FC6A-0940-9648-A051478D37E8}"/>
              </a:ext>
            </a:extLst>
          </p:cNvPr>
          <p:cNvSpPr txBox="1"/>
          <p:nvPr/>
        </p:nvSpPr>
        <p:spPr>
          <a:xfrm>
            <a:off x="1513145" y="2384315"/>
            <a:ext cx="8331197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comp = </a:t>
            </a:r>
            <a:r>
              <a:rPr lang="en-US" sz="1600" dirty="0" err="1">
                <a:latin typeface="Consolas"/>
                <a:cs typeface="Consolas"/>
              </a:rPr>
              <a:t>sst.Component</a:t>
            </a:r>
            <a:r>
              <a:rPr lang="en-US" sz="1600" dirty="0">
                <a:latin typeface="Consolas"/>
                <a:cs typeface="Consolas"/>
              </a:rPr>
              <a:t>(“</a:t>
            </a:r>
            <a:r>
              <a:rPr lang="en-US" sz="1600" dirty="0" err="1">
                <a:latin typeface="Consolas"/>
                <a:cs typeface="Consolas"/>
              </a:rPr>
              <a:t>lib.element</a:t>
            </a:r>
            <a:r>
              <a:rPr lang="en-US" sz="1600" dirty="0">
                <a:latin typeface="Consolas"/>
                <a:cs typeface="Consolas"/>
              </a:rPr>
              <a:t>”)</a:t>
            </a:r>
          </a:p>
          <a:p>
            <a:r>
              <a:rPr lang="en-US" sz="1600" dirty="0" err="1">
                <a:latin typeface="Consolas"/>
                <a:cs typeface="Consolas"/>
              </a:rPr>
              <a:t>comp.setRank</a:t>
            </a:r>
            <a:r>
              <a:rPr lang="en-US" sz="1600" dirty="0">
                <a:latin typeface="Consolas"/>
                <a:cs typeface="Consolas"/>
              </a:rPr>
              <a:t>(5, 4) # put this on rank 5, thread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6C797-8680-CE42-ABD2-DD638B83873A}"/>
              </a:ext>
            </a:extLst>
          </p:cNvPr>
          <p:cNvSpPr txBox="1"/>
          <p:nvPr/>
        </p:nvSpPr>
        <p:spPr>
          <a:xfrm>
            <a:off x="1513145" y="3477614"/>
            <a:ext cx="8331197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comp = </a:t>
            </a:r>
            <a:r>
              <a:rPr lang="en-US" sz="1600" dirty="0" err="1">
                <a:latin typeface="Consolas"/>
                <a:cs typeface="Consolas"/>
              </a:rPr>
              <a:t>sst.findComponentByName</a:t>
            </a:r>
            <a:r>
              <a:rPr lang="en-US" sz="1600" dirty="0">
                <a:latin typeface="Consolas"/>
                <a:cs typeface="Consolas"/>
              </a:rPr>
              <a:t>(“</a:t>
            </a:r>
            <a:r>
              <a:rPr lang="en-US" sz="1600" dirty="0" err="1">
                <a:latin typeface="Consolas"/>
                <a:cs typeface="Consolas"/>
              </a:rPr>
              <a:t>my_comp_name</a:t>
            </a:r>
            <a:r>
              <a:rPr lang="en-US" sz="1600" dirty="0">
                <a:latin typeface="Consolas"/>
                <a:cs typeface="Consolas"/>
              </a:rPr>
              <a:t>”)</a:t>
            </a:r>
          </a:p>
          <a:p>
            <a:r>
              <a:rPr lang="en-US" sz="1600" dirty="0" err="1">
                <a:latin typeface="Consolas"/>
                <a:cs typeface="Consolas"/>
              </a:rPr>
              <a:t>comp.setRank</a:t>
            </a:r>
            <a:r>
              <a:rPr lang="en-US" sz="1600" dirty="0">
                <a:latin typeface="Consolas"/>
                <a:cs typeface="Consolas"/>
              </a:rPr>
              <a:t>(5, 4) # put this on rank 5, thread 4</a:t>
            </a:r>
          </a:p>
        </p:txBody>
      </p:sp>
    </p:spTree>
    <p:extLst>
      <p:ext uri="{BB962C8B-B14F-4D97-AF65-F5344CB8AC3E}">
        <p14:creationId xmlns:p14="http://schemas.microsoft.com/office/powerpoint/2010/main" val="21948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Declare components and links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018520" cy="5084064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b="1" dirty="0">
              <a:solidFill>
                <a:schemeClr val="accent2"/>
              </a:solidFill>
              <a:cs typeface="Consolas"/>
            </a:endParaRPr>
          </a:p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  <a:p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3907B-173D-AA47-A8C2-3981202F92A7}"/>
              </a:ext>
            </a:extLst>
          </p:cNvPr>
          <p:cNvSpPr txBox="1"/>
          <p:nvPr/>
        </p:nvSpPr>
        <p:spPr>
          <a:xfrm>
            <a:off x="920691" y="1461531"/>
            <a:ext cx="8930650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 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miranda.BaseCPU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 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memHierarchy.MemController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913633" y="3831551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link0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core_to_cache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link1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(”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cache_to_memory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909367" y="2684171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848726" y="2367870"/>
            <a:ext cx="135908" cy="316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376395" y="2681199"/>
            <a:ext cx="3190931" cy="348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Component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library.type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</p:cNvCxnSpPr>
          <p:nvPr/>
        </p:nvCxnSpPr>
        <p:spPr>
          <a:xfrm flipV="1">
            <a:off x="7388590" y="2431274"/>
            <a:ext cx="227399" cy="249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MemCtrl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3474590" y="4785407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</p:cNvCxnSpPr>
          <p:nvPr/>
        </p:nvCxnSpPr>
        <p:spPr>
          <a:xfrm flipH="1" flipV="1">
            <a:off x="4425058" y="4504703"/>
            <a:ext cx="124798" cy="280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8049067" y="4251576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Python API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User-defined string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argument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113E95-2335-4345-B459-9F73BB412E0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53084F-42B5-2847-B0E6-6C17A02C94DC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336412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6" grpId="0" animBg="1"/>
      <p:bldP spid="25" grpId="0" animBg="1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components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“parameter” : “value”,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/>
              <a:t>slotname</a:t>
            </a:r>
            <a:r>
              <a:rPr lang="en-US" dirty="0"/>
              <a:t>”, “type”)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879767" y="1604312"/>
            <a:ext cx="5545108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 :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2.4GHz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 })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MemCtrl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AED7BA-BA50-8B40-997E-4759274E351F}"/>
              </a:ext>
            </a:extLst>
          </p:cNvPr>
          <p:cNvSpPr txBox="1"/>
          <p:nvPr/>
        </p:nvSpPr>
        <p:spPr>
          <a:xfrm>
            <a:off x="202447" y="3425250"/>
            <a:ext cx="10200228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gen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setSubComponent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generator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miranda.STREAMBenchGenerator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mctrl.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setSubComponent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backend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memHierarchy.simpleMem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E46F-66F2-B144-A071-E525DB0FD17D}"/>
              </a:ext>
            </a:extLst>
          </p:cNvPr>
          <p:cNvSpPr txBox="1"/>
          <p:nvPr/>
        </p:nvSpPr>
        <p:spPr>
          <a:xfrm>
            <a:off x="8049067" y="4650969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Python API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User-defined string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argument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B1636-CBC4-6943-9540-2DBA16A5D82F}"/>
              </a:ext>
            </a:extLst>
          </p:cNvPr>
          <p:cNvSpPr txBox="1"/>
          <p:nvPr/>
        </p:nvSpPr>
        <p:spPr>
          <a:xfrm>
            <a:off x="913633" y="4415191"/>
            <a:ext cx="675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do I know what the options are? </a:t>
            </a:r>
            <a:b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</a:b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Or even what elements I can pick from?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6" y="4421767"/>
            <a:ext cx="959602" cy="181699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4ADE32-94C6-7C4D-83FD-8FBACAB2A13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3FFCD9-225F-A54C-8F98-05658C0241E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sst-info: utility to query element libraries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271" y="1568315"/>
            <a:ext cx="11081995" cy="447814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8E74">
                    <a:lumMod val="75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8E74">
                    <a:lumMod val="75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8E74">
                    <a:lumMod val="75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-info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6A57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miranda.BaseCPU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6A57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PROCESSED 1 .so (SST ELEMENT) FILES FOUND IN DIRECTORY(s) /home/sst/build/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-elements/lib/…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Filtering output on Element = “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miranda.BaseCPU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================================================================================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ELEMENT 0 =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miranda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Num Components 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Component 0: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BaseCPU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CATEGORY: PROCESSOR COMPONENT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NUM STATISTICS = 17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	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NUM PORTS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PORT 0 =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(Link to Memory Controller)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	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	NUM SUBCOMPONENT SLOTS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SUB COMPONENT SLOT 0 = generator (What address generator to load) [SST::Miranda::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RequestGenerator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…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NUM PARAMETERS = 12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PARAMETER 0 = clock (Clock for the base CPU) [2GHz]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1656" y="1366638"/>
            <a:ext cx="5371978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Optionally filter for a specific library and/or component</a:t>
            </a:r>
          </a:p>
        </p:txBody>
      </p: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3606300" y="1535915"/>
            <a:ext cx="1115356" cy="169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56330" y="5978853"/>
            <a:ext cx="11768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Parameter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65921" y="5881597"/>
            <a:ext cx="1083733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4048" y="5647662"/>
            <a:ext cx="165946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“REQUIRED” or default value</a:t>
            </a:r>
          </a:p>
        </p:txBody>
      </p:sp>
      <p:cxnSp>
        <p:nvCxnSpPr>
          <p:cNvPr id="27" name="Straight Arrow Connector 26"/>
          <p:cNvCxnSpPr>
            <a:cxnSpLocks/>
            <a:stCxn id="12" idx="1"/>
          </p:cNvCxnSpPr>
          <p:nvPr/>
        </p:nvCxnSpPr>
        <p:spPr>
          <a:xfrm flipH="1" flipV="1">
            <a:off x="6685808" y="5752104"/>
            <a:ext cx="258240" cy="18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06935" y="3631816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Port name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49654" y="3559371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42" name="Straight Arrow Connector 41"/>
          <p:cNvCxnSpPr>
            <a:cxnSpLocks/>
            <a:stCxn id="35" idx="1"/>
          </p:cNvCxnSpPr>
          <p:nvPr/>
        </p:nvCxnSpPr>
        <p:spPr>
          <a:xfrm flipH="1">
            <a:off x="2768254" y="3801093"/>
            <a:ext cx="338681" cy="3484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36" idx="1"/>
          </p:cNvCxnSpPr>
          <p:nvPr/>
        </p:nvCxnSpPr>
        <p:spPr>
          <a:xfrm flipH="1">
            <a:off x="5086114" y="3728648"/>
            <a:ext cx="563540" cy="416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stCxn id="10" idx="0"/>
          </p:cNvCxnSpPr>
          <p:nvPr/>
        </p:nvCxnSpPr>
        <p:spPr>
          <a:xfrm flipV="1">
            <a:off x="3044762" y="5793856"/>
            <a:ext cx="14098" cy="184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  <a:stCxn id="11" idx="1"/>
          </p:cNvCxnSpPr>
          <p:nvPr/>
        </p:nvCxnSpPr>
        <p:spPr>
          <a:xfrm flipH="1" flipV="1">
            <a:off x="4251263" y="5793856"/>
            <a:ext cx="314658" cy="2570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7A45A0-C87B-E647-809A-2F274229BF8B}"/>
              </a:ext>
            </a:extLst>
          </p:cNvPr>
          <p:cNvSpPr txBox="1"/>
          <p:nvPr/>
        </p:nvSpPr>
        <p:spPr>
          <a:xfrm>
            <a:off x="4468048" y="5096710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Slot 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EDCE1A-6546-374E-A8FB-3AB215BB178B}"/>
              </a:ext>
            </a:extLst>
          </p:cNvPr>
          <p:cNvSpPr txBox="1"/>
          <p:nvPr/>
        </p:nvSpPr>
        <p:spPr>
          <a:xfrm>
            <a:off x="6346402" y="4402279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3EBA5C-E766-4D45-B383-EBCCD369CA13}"/>
              </a:ext>
            </a:extLst>
          </p:cNvPr>
          <p:cNvSpPr txBox="1"/>
          <p:nvPr/>
        </p:nvSpPr>
        <p:spPr>
          <a:xfrm>
            <a:off x="8892568" y="4233002"/>
            <a:ext cx="1948461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SubComponent API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0B7079-B6B6-CA43-84D2-2FCD4896944E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4142593" y="5044148"/>
            <a:ext cx="325455" cy="221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F005D4-6365-BA44-AD5E-8F8C1530F9AB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649654" y="4571556"/>
            <a:ext cx="696748" cy="233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A5BD3D-EAED-A24D-8F7B-678D27288C00}"/>
              </a:ext>
            </a:extLst>
          </p:cNvPr>
          <p:cNvCxnSpPr>
            <a:cxnSpLocks/>
          </p:cNvCxnSpPr>
          <p:nvPr/>
        </p:nvCxnSpPr>
        <p:spPr>
          <a:xfrm>
            <a:off x="9856704" y="4588728"/>
            <a:ext cx="0" cy="216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9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35" grpId="0" animBg="1"/>
      <p:bldP spid="36" grpId="0" animBg="1"/>
      <p:bldP spid="41" grpId="0" animBg="1"/>
      <p:bldP spid="45" grpId="0" animBg="1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Connecting the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Declared links and components a couple slides ago…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47DC-AD72-724D-87DF-113788E0A6CB}"/>
              </a:ext>
            </a:extLst>
          </p:cNvPr>
          <p:cNvSpPr txBox="1"/>
          <p:nvPr/>
        </p:nvSpPr>
        <p:spPr>
          <a:xfrm>
            <a:off x="920691" y="1472039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link0 = sst.Link(“core_to_cache”)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link1 = sst.Link(“cache_to_memory”)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647CE-1B66-DB4E-A532-ADFE789CDBCF}"/>
              </a:ext>
            </a:extLst>
          </p:cNvPr>
          <p:cNvSpPr txBox="1"/>
          <p:nvPr/>
        </p:nvSpPr>
        <p:spPr>
          <a:xfrm>
            <a:off x="920691" y="3411926"/>
            <a:ext cx="5865708" cy="224676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link0.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	(core,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	(cache,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high_network_0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link1.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	(cache,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low_network_0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	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0D7C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direct_link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 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6986442" y="3653787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6222839" y="4443424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69528" y="3859931"/>
            <a:ext cx="1416914" cy="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5569528" y="4335264"/>
            <a:ext cx="667167" cy="314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FA67C-0F5B-9E41-B959-6ACF3B33A7B8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D7EF30E-3C5A-5F45-B22D-FE91FD6FA626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Core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97D872-A409-1F40-9EBF-24E1A466D6C1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Cache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69B1ADC-6B24-B840-B785-82FF549C12A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MemCtrl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99AC3D-DAFD-A14B-908D-A0F1E49A8724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2E82F6-4377-A944-BA88-4AA1BB6871B5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ABABC3-062B-C74C-BB54-BDFF873696B7}"/>
              </a:ext>
            </a:extLst>
          </p:cNvPr>
          <p:cNvSpPr txBox="1"/>
          <p:nvPr/>
        </p:nvSpPr>
        <p:spPr>
          <a:xfrm>
            <a:off x="6473757" y="1472039"/>
            <a:ext cx="1454244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 =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 =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…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423B5-BAF9-F04A-8397-2FFCC3C5783B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3F8D5F-C301-F54F-A698-BB0D271BB98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4476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(serial) simulation</a:t>
            </a:r>
          </a:p>
          <a:p>
            <a:endParaRPr lang="en-US" dirty="0"/>
          </a:p>
          <a:p>
            <a:r>
              <a:rPr lang="en-US" dirty="0"/>
              <a:t>Launch (threaded)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demo0.py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7" y="3552258"/>
            <a:ext cx="8034867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&lt;Simulation Specific Output&gt;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Simulation is complete, simulated time: 6.66491 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3E8F5-567C-AF41-87D9-110A9CC5F4F2}"/>
              </a:ext>
            </a:extLst>
          </p:cNvPr>
          <p:cNvSpPr txBox="1"/>
          <p:nvPr/>
        </p:nvSpPr>
        <p:spPr>
          <a:xfrm>
            <a:off x="1265037" y="2554736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–n &lt;#threads&gt; demo0.py</a:t>
            </a:r>
          </a:p>
        </p:txBody>
      </p:sp>
    </p:spTree>
    <p:extLst>
      <p:ext uri="{BB962C8B-B14F-4D97-AF65-F5344CB8AC3E}">
        <p14:creationId xmlns:p14="http://schemas.microsoft.com/office/powerpoint/2010/main" val="25018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4ED-F15F-1C4F-98BA-D2C0C53D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SST Elements: A Quick Tour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C18B6D-B516-1A43-BC5E-9944B3497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524E4-A33D-6D41-9D68-2F476912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635109C-B410-0842-85D7-E272E179B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1000-1005	LPS/P38 Introduction</a:t>
            </a:r>
          </a:p>
          <a:p>
            <a:r>
              <a:rPr lang="en-US" sz="3000" dirty="0"/>
              <a:t>1005-1100 	SST Overview &amp; Configuration</a:t>
            </a:r>
          </a:p>
          <a:p>
            <a:pPr lvl="1"/>
            <a:r>
              <a:rPr lang="en-US" sz="3000" dirty="0"/>
              <a:t>SST Overview</a:t>
            </a:r>
          </a:p>
          <a:p>
            <a:pPr lvl="1"/>
            <a:r>
              <a:rPr lang="en-US" sz="3000" dirty="0"/>
              <a:t>Configuring &amp; Use</a:t>
            </a:r>
          </a:p>
          <a:p>
            <a:pPr lvl="1"/>
            <a:r>
              <a:rPr lang="en-US" sz="3000" dirty="0"/>
              <a:t>SST Element Libraries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1100-1200 	Developing with SST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1200-1215	Break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1215-1245	P38 Scatter/Gather Experiments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1245-1330	Memory hierarchy (Gwen/Scott?)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1330-1345	Break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1345-1415	Broader SST Community (LLNL,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GPGPUSim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GeM5)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1415-1445	Open Discussion</a:t>
            </a:r>
          </a:p>
        </p:txBody>
      </p:sp>
    </p:spTree>
    <p:extLst>
      <p:ext uri="{BB962C8B-B14F-4D97-AF65-F5344CB8AC3E}">
        <p14:creationId xmlns:p14="http://schemas.microsoft.com/office/powerpoint/2010/main" val="38466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9.0 Elements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471352" cy="4992005"/>
          </a:xfrm>
        </p:spPr>
        <p:txBody>
          <a:bodyPr numCol="2">
            <a:noAutofit/>
          </a:bodyPr>
          <a:lstStyle/>
          <a:p>
            <a:r>
              <a:rPr lang="en-US" sz="1900" dirty="0"/>
              <a:t>Processors</a:t>
            </a:r>
          </a:p>
          <a:p>
            <a:pPr lvl="1"/>
            <a:r>
              <a:rPr lang="en-US" sz="1900" dirty="0"/>
              <a:t>Ariel – PIN-based</a:t>
            </a:r>
          </a:p>
          <a:p>
            <a:pPr lvl="1"/>
            <a:r>
              <a:rPr lang="en-US" sz="1900" dirty="0"/>
              <a:t>Juno – simple ISA processor</a:t>
            </a:r>
          </a:p>
          <a:p>
            <a:pPr lvl="1"/>
            <a:r>
              <a:rPr lang="en-US" sz="1900" dirty="0"/>
              <a:t>Miranda – pattern generator</a:t>
            </a:r>
          </a:p>
          <a:p>
            <a:pPr lvl="1"/>
            <a:r>
              <a:rPr lang="en-US" sz="1900" dirty="0"/>
              <a:t>Prospero – trace execution</a:t>
            </a:r>
          </a:p>
          <a:p>
            <a:pPr lvl="1"/>
            <a:r>
              <a:rPr lang="en-US" sz="1900" dirty="0" err="1"/>
              <a:t>GeNSA</a:t>
            </a:r>
            <a:r>
              <a:rPr lang="en-US" sz="1900" dirty="0"/>
              <a:t> – Spiking temporal processing unit</a:t>
            </a:r>
          </a:p>
          <a:p>
            <a:pPr lvl="1"/>
            <a:r>
              <a:rPr lang="en-US" sz="1900" dirty="0"/>
              <a:t>Spike – RISC-V model by TCL</a:t>
            </a:r>
          </a:p>
          <a:p>
            <a:r>
              <a:rPr lang="en-US" sz="1900" dirty="0"/>
              <a:t>Memory Subsystem</a:t>
            </a:r>
          </a:p>
          <a:p>
            <a:pPr lvl="1"/>
            <a:r>
              <a:rPr lang="en-US" sz="1900" dirty="0" err="1"/>
              <a:t>cacheTracer</a:t>
            </a:r>
            <a:r>
              <a:rPr lang="en-US" sz="1900" dirty="0"/>
              <a:t> – cache tracing</a:t>
            </a:r>
          </a:p>
          <a:p>
            <a:pPr lvl="1"/>
            <a:r>
              <a:rPr lang="en-US" sz="1900" dirty="0"/>
              <a:t>Cassini – cache </a:t>
            </a:r>
            <a:r>
              <a:rPr lang="en-US" sz="1900" dirty="0" err="1"/>
              <a:t>prefetchers</a:t>
            </a:r>
            <a:endParaRPr lang="en-US" sz="1900" dirty="0"/>
          </a:p>
          <a:p>
            <a:pPr lvl="1"/>
            <a:r>
              <a:rPr lang="en-US" sz="1900" dirty="0" err="1"/>
              <a:t>CramSim</a:t>
            </a:r>
            <a:r>
              <a:rPr lang="en-US" sz="1900" dirty="0"/>
              <a:t> – DDR, HBM</a:t>
            </a:r>
          </a:p>
          <a:p>
            <a:pPr lvl="1"/>
            <a:r>
              <a:rPr lang="en-US" sz="1900" dirty="0" err="1"/>
              <a:t>MemHierarchy</a:t>
            </a:r>
            <a:r>
              <a:rPr lang="en-US" sz="1900" dirty="0"/>
              <a:t> – caches, directory, memory</a:t>
            </a:r>
          </a:p>
          <a:p>
            <a:pPr lvl="1"/>
            <a:r>
              <a:rPr lang="en-US" sz="1900" dirty="0"/>
              <a:t>Messier - NVM</a:t>
            </a:r>
          </a:p>
          <a:p>
            <a:pPr lvl="1"/>
            <a:r>
              <a:rPr lang="en-US" sz="1900" dirty="0"/>
              <a:t>Samba – TLB</a:t>
            </a:r>
          </a:p>
          <a:p>
            <a:pPr lvl="1"/>
            <a:r>
              <a:rPr lang="en-US" sz="1900" dirty="0" err="1"/>
              <a:t>VaultSimC</a:t>
            </a:r>
            <a:r>
              <a:rPr lang="en-US" sz="1900" dirty="0"/>
              <a:t> – vaulted stacked memory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Network drivers</a:t>
            </a:r>
          </a:p>
          <a:p>
            <a:pPr lvl="1"/>
            <a:r>
              <a:rPr lang="en-US" sz="1900" dirty="0"/>
              <a:t>Ember – communication patterns</a:t>
            </a:r>
          </a:p>
          <a:p>
            <a:pPr lvl="1"/>
            <a:r>
              <a:rPr lang="en-US" sz="1900" dirty="0"/>
              <a:t>Firefly – communication protocols </a:t>
            </a:r>
          </a:p>
          <a:p>
            <a:pPr lvl="1"/>
            <a:r>
              <a:rPr lang="en-US" sz="1900" dirty="0"/>
              <a:t>Hermes – MPI-like driver interface</a:t>
            </a:r>
          </a:p>
          <a:p>
            <a:pPr lvl="1"/>
            <a:r>
              <a:rPr lang="en-US" sz="1900" dirty="0"/>
              <a:t>Zodiac – trace based driver</a:t>
            </a:r>
          </a:p>
          <a:p>
            <a:pPr lvl="1"/>
            <a:r>
              <a:rPr lang="en-US" sz="1900" dirty="0"/>
              <a:t>Thornhill – memory models for Ember sims</a:t>
            </a:r>
          </a:p>
          <a:p>
            <a:r>
              <a:rPr lang="en-US" sz="1900" dirty="0"/>
              <a:t>Networks/</a:t>
            </a:r>
            <a:r>
              <a:rPr lang="en-US" sz="1900" dirty="0" err="1"/>
              <a:t>NoCs</a:t>
            </a:r>
            <a:endParaRPr lang="en-US" sz="1900" dirty="0"/>
          </a:p>
          <a:p>
            <a:pPr lvl="1"/>
            <a:r>
              <a:rPr lang="en-US" sz="1900" dirty="0"/>
              <a:t>Merlin – flexible network modeling</a:t>
            </a:r>
          </a:p>
          <a:p>
            <a:pPr lvl="1"/>
            <a:r>
              <a:rPr lang="en-US" sz="1900" dirty="0"/>
              <a:t>Kingsley – mesh </a:t>
            </a:r>
            <a:r>
              <a:rPr lang="en-US" sz="1900" dirty="0" err="1"/>
              <a:t>NoC</a:t>
            </a:r>
            <a:endParaRPr lang="en-US" sz="1900" dirty="0"/>
          </a:p>
          <a:p>
            <a:pPr lvl="1"/>
            <a:r>
              <a:rPr lang="en-US" sz="1900" dirty="0"/>
              <a:t>Shogun – crossbar </a:t>
            </a:r>
            <a:r>
              <a:rPr lang="en-US" sz="1900" dirty="0" err="1"/>
              <a:t>NoC</a:t>
            </a:r>
            <a:endParaRPr lang="en-US" sz="1900" dirty="0"/>
          </a:p>
          <a:p>
            <a:r>
              <a:rPr lang="en-US" sz="1900" dirty="0"/>
              <a:t>Others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-macro – network drivers/network</a:t>
            </a:r>
          </a:p>
          <a:p>
            <a:pPr lvl="1"/>
            <a:r>
              <a:rPr lang="en-US" sz="1900" dirty="0"/>
              <a:t>scheduler – job scheduling</a:t>
            </a:r>
          </a:p>
          <a:p>
            <a:pPr lvl="1"/>
            <a:r>
              <a:rPr lang="en-US" sz="1900" dirty="0" err="1"/>
              <a:t>simpleSimulation</a:t>
            </a:r>
            <a:r>
              <a:rPr lang="en-US" sz="1900" dirty="0"/>
              <a:t> – “car wash” example</a:t>
            </a:r>
          </a:p>
          <a:p>
            <a:pPr lvl="1"/>
            <a:r>
              <a:rPr lang="en-US" sz="1900" dirty="0" err="1"/>
              <a:t>simpleElementExample</a:t>
            </a:r>
            <a:r>
              <a:rPr lang="en-US" sz="1900" dirty="0"/>
              <a:t> – many examples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-external-element – example element</a:t>
            </a:r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653E5524-0DAD-A941-AAF2-6156DAC11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50972">
            <a:off x="10053593" y="85273"/>
            <a:ext cx="1450910" cy="14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5395144" cy="4663440"/>
          </a:xfrm>
        </p:spPr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41" y="1558751"/>
            <a:ext cx="5688107" cy="3888427"/>
          </a:xfrm>
          <a:prstGeom prst="rect">
            <a:avLst/>
          </a:prstGeom>
        </p:spPr>
      </p:pic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B141E-4E53-3D42-80C0-5B3487CDFB71}"/>
              </a:ext>
            </a:extLst>
          </p:cNvPr>
          <p:cNvGrpSpPr/>
          <p:nvPr/>
        </p:nvGrpSpPr>
        <p:grpSpPr>
          <a:xfrm>
            <a:off x="909522" y="4258740"/>
            <a:ext cx="4595541" cy="1623940"/>
            <a:chOff x="1370890" y="4644901"/>
            <a:chExt cx="4060368" cy="16239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6000D6-9369-BF4B-B935-F1398CC916E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033">
                      <a:lumMod val="7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GPGPU-Sim Integration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033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033">
                      <a:lumMod val="7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Used in P38 Experiments</a:t>
              </a:r>
            </a:p>
          </p:txBody>
        </p:sp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C9D4E8FF-04C0-7A45-8467-6BB6E075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  <p:pic>
          <p:nvPicPr>
            <p:cNvPr id="17" name="Graphic 16" descr="Star">
              <a:extLst>
                <a:ext uri="{FF2B5EF4-FFF2-40B4-BE49-F238E27FC236}">
                  <a16:creationId xmlns:a16="http://schemas.microsoft.com/office/drawing/2014/main" id="{34095E58-B833-984C-9B47-1EF31D1E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0890" y="5327685"/>
              <a:ext cx="570225" cy="57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28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65599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RiscV simulator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B235F-3D97-8C42-8745-8F08FF40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71" y="4804688"/>
            <a:ext cx="1778000" cy="177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86523-4A19-5B44-B126-E8106C4B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49" y="1881618"/>
            <a:ext cx="2362809" cy="22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52B90-411F-C445-A914-9A33E20D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Vanadis</a:t>
            </a:r>
            <a:r>
              <a:rPr lang="en-US" dirty="0"/>
              <a:t> processor pipeline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EADB3-EA0A-2341-BE7B-9FC3863D8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C123-9C03-1C4C-90F9-9B78281D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research concept for a ISA-agnostic RISC pipeline model for SST</a:t>
            </a:r>
          </a:p>
          <a:p>
            <a:pPr lvl="1"/>
            <a:r>
              <a:rPr lang="en-US" dirty="0"/>
              <a:t>Provides MIPS32 ISA for simplicity and ease of development</a:t>
            </a:r>
          </a:p>
          <a:p>
            <a:pPr lvl="1"/>
            <a:r>
              <a:rPr lang="en-US" dirty="0"/>
              <a:t>Individual cores can run as individual SST components but can link together for single memory / address space (promotes parallelism)</a:t>
            </a:r>
          </a:p>
          <a:p>
            <a:pPr lvl="1"/>
            <a:r>
              <a:rPr lang="en-US" dirty="0"/>
              <a:t>Provides operating system emulation mode (does not need to boot a kernel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Decoders are full SST sub-components so can be extended and swapped out</a:t>
            </a:r>
          </a:p>
          <a:p>
            <a:pPr lvl="2"/>
            <a:r>
              <a:rPr lang="en-US" dirty="0"/>
              <a:t>On a per-hardware thread or per-core basis</a:t>
            </a:r>
          </a:p>
          <a:p>
            <a:r>
              <a:rPr lang="en-US" dirty="0"/>
              <a:t>Pipeline is out-of-order and parameterized to permit hardware exploration</a:t>
            </a:r>
          </a:p>
          <a:p>
            <a:pPr lvl="1"/>
            <a:r>
              <a:rPr lang="en-US" dirty="0"/>
              <a:t>Execute-at-execute pipeline model </a:t>
            </a:r>
          </a:p>
          <a:p>
            <a:pPr lvl="1"/>
            <a:r>
              <a:rPr lang="en-US" dirty="0"/>
              <a:t>External memory (required for parallelism)</a:t>
            </a:r>
          </a:p>
          <a:p>
            <a:pPr lvl="1"/>
            <a:r>
              <a:rPr lang="en-US" dirty="0"/>
              <a:t>Functional units are fully extensible/swappable and individually parameterizable</a:t>
            </a:r>
          </a:p>
          <a:p>
            <a:pPr lvl="1"/>
            <a:r>
              <a:rPr lang="en-US" dirty="0"/>
              <a:t>Ability to add (custom) instructions into the pipeline (exploring put/get, thread </a:t>
            </a:r>
            <a:r>
              <a:rPr lang="en-US" dirty="0" err="1"/>
              <a:t>mgmnt</a:t>
            </a:r>
            <a:r>
              <a:rPr lang="en-US" dirty="0"/>
              <a:t>)</a:t>
            </a:r>
          </a:p>
          <a:p>
            <a:r>
              <a:rPr lang="en-US" dirty="0"/>
              <a:t>Still in development but initial simple runs of binaries complete successfully</a:t>
            </a:r>
          </a:p>
          <a:p>
            <a:pPr lvl="1"/>
            <a:r>
              <a:rPr lang="en-US" dirty="0"/>
              <a:t>Intended to be an initial “alpha” component release with SST 11.0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A424F2-B7A0-3743-8A68-8CEAA2DC8C2C}"/>
              </a:ext>
            </a:extLst>
          </p:cNvPr>
          <p:cNvGrpSpPr/>
          <p:nvPr/>
        </p:nvGrpSpPr>
        <p:grpSpPr>
          <a:xfrm>
            <a:off x="6893450" y="283982"/>
            <a:ext cx="4589422" cy="570225"/>
            <a:chOff x="1376296" y="4644901"/>
            <a:chExt cx="4054962" cy="5702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A03C20-564B-714A-9BA1-706239C2C29A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srgbClr val="FFA033">
                      <a:lumMod val="75000"/>
                    </a:srgbClr>
                  </a:solidFill>
                  <a:latin typeface="Trebuchet MS" panose="020B0603020202020204"/>
                </a:rPr>
                <a:t>Work In Progress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033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pic>
          <p:nvPicPr>
            <p:cNvPr id="7" name="Graphic 6" descr="Star">
              <a:extLst>
                <a:ext uri="{FF2B5EF4-FFF2-40B4-BE49-F238E27FC236}">
                  <a16:creationId xmlns:a16="http://schemas.microsoft.com/office/drawing/2014/main" id="{CEA92DCE-8279-2549-9868-9FBEA6D4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FC4DFC2F-9C0B-8F4A-B0AA-531ED5EC74EA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01B01CC-0ACD-7347-9D02-1BFE194943B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DF3695D9-E37B-F74C-8EBE-A2945B5ACDF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EB80456-2FE3-6D47-BE78-97DEDD0ADD3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0F70A7B5-4FEE-2340-B95F-01371C3D722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81739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F40C-ADEF-3843-BC9B-38D56F3A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Vanadis</a:t>
            </a:r>
            <a:r>
              <a:rPr lang="en-US" dirty="0"/>
              <a:t> Concept designs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1A4AD-FC2A-2A40-91C7-CFFE1C71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latin typeface="PT Sans" panose="020B0503020203020204" pitchFamily="34" charset="77"/>
              </a:rPr>
              <a:t>35</a:t>
            </a:fld>
            <a:endParaRPr lang="en-US" dirty="0">
              <a:latin typeface="PT Sans" panose="020B0503020203020204" pitchFamily="34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8BF8DA-45CC-434C-A2FC-4A7D4981F4FF}"/>
              </a:ext>
            </a:extLst>
          </p:cNvPr>
          <p:cNvSpPr/>
          <p:nvPr/>
        </p:nvSpPr>
        <p:spPr>
          <a:xfrm>
            <a:off x="1043940" y="1934984"/>
            <a:ext cx="990078" cy="77773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PT Sans" panose="020B0503020203020204" pitchFamily="34" charset="77"/>
              </a:rPr>
              <a:t>Vanadis</a:t>
            </a:r>
            <a:r>
              <a:rPr lang="en-US" sz="1100" dirty="0">
                <a:latin typeface="PT Sans" panose="020B0503020203020204" pitchFamily="34" charset="77"/>
              </a:rPr>
              <a:t> Core</a:t>
            </a:r>
          </a:p>
          <a:p>
            <a:pPr algn="ctr"/>
            <a:r>
              <a:rPr lang="en-US" sz="1100" dirty="0">
                <a:latin typeface="PT Sans" panose="020B0503020203020204" pitchFamily="34" charset="77"/>
              </a:rPr>
              <a:t>@ 2.5GHz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ED48F2-8152-D749-817D-029EF717A512}"/>
              </a:ext>
            </a:extLst>
          </p:cNvPr>
          <p:cNvSpPr/>
          <p:nvPr/>
        </p:nvSpPr>
        <p:spPr>
          <a:xfrm>
            <a:off x="1043940" y="2722530"/>
            <a:ext cx="477894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L1D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59C7EC-497C-5C4C-B117-7B6C40516B3F}"/>
              </a:ext>
            </a:extLst>
          </p:cNvPr>
          <p:cNvSpPr/>
          <p:nvPr/>
        </p:nvSpPr>
        <p:spPr>
          <a:xfrm>
            <a:off x="1556124" y="2722530"/>
            <a:ext cx="477894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L1I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F43D75-3B33-FD4E-BD35-C4DC6CFEA34D}"/>
              </a:ext>
            </a:extLst>
          </p:cNvPr>
          <p:cNvSpPr/>
          <p:nvPr/>
        </p:nvSpPr>
        <p:spPr>
          <a:xfrm>
            <a:off x="1043940" y="3403426"/>
            <a:ext cx="990078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L2 (2MB)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6947F3-C85E-1A41-BF03-43D39927592F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1538979" y="3169920"/>
            <a:ext cx="256092" cy="2335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5776B4-36D5-EE48-97C6-35744F96A46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282887" y="3169920"/>
            <a:ext cx="256092" cy="2335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loud 13">
            <a:extLst>
              <a:ext uri="{FF2B5EF4-FFF2-40B4-BE49-F238E27FC236}">
                <a16:creationId xmlns:a16="http://schemas.microsoft.com/office/drawing/2014/main" id="{CE0DE8C0-88DB-704F-A1C1-361888BF0B25}"/>
              </a:ext>
            </a:extLst>
          </p:cNvPr>
          <p:cNvSpPr/>
          <p:nvPr/>
        </p:nvSpPr>
        <p:spPr>
          <a:xfrm>
            <a:off x="1148454" y="4084322"/>
            <a:ext cx="2000772" cy="65531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PT Sans" panose="020B0503020203020204" pitchFamily="34" charset="77"/>
              </a:rPr>
              <a:t>NoC</a:t>
            </a:r>
            <a:endParaRPr lang="en-US" dirty="0">
              <a:solidFill>
                <a:schemeClr val="tx1"/>
              </a:solidFill>
              <a:latin typeface="PT Sans" panose="020B0503020203020204" pitchFamily="34" charset="7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C74D3A-E708-9845-B5E1-635E7F7AA04E}"/>
              </a:ext>
            </a:extLst>
          </p:cNvPr>
          <p:cNvGrpSpPr/>
          <p:nvPr/>
        </p:nvGrpSpPr>
        <p:grpSpPr>
          <a:xfrm>
            <a:off x="2148840" y="2057400"/>
            <a:ext cx="990078" cy="1676400"/>
            <a:chOff x="2575560" y="2324100"/>
            <a:chExt cx="990078" cy="16764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36622C-93D6-624E-BC8D-85309B3A50B0}"/>
                </a:ext>
              </a:extLst>
            </p:cNvPr>
            <p:cNvSpPr/>
            <p:nvPr/>
          </p:nvSpPr>
          <p:spPr>
            <a:xfrm>
              <a:off x="2575560" y="2324100"/>
              <a:ext cx="990078" cy="65803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PT Sans" panose="020B0503020203020204" pitchFamily="34" charset="77"/>
                </a:rPr>
                <a:t>Vanadis</a:t>
              </a:r>
              <a:r>
                <a:rPr lang="en-US" sz="1100" dirty="0">
                  <a:latin typeface="PT Sans" panose="020B0503020203020204" pitchFamily="34" charset="77"/>
                </a:rPr>
                <a:t> Core</a:t>
              </a:r>
            </a:p>
            <a:p>
              <a:pPr algn="ctr"/>
              <a:r>
                <a:rPr lang="en-US" sz="1100" dirty="0">
                  <a:latin typeface="PT Sans" panose="020B0503020203020204" pitchFamily="34" charset="77"/>
                </a:rPr>
                <a:t>@ 1.0GHz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94E80D8-8273-E24E-9967-BC7498A1369C}"/>
                </a:ext>
              </a:extLst>
            </p:cNvPr>
            <p:cNvSpPr/>
            <p:nvPr/>
          </p:nvSpPr>
          <p:spPr>
            <a:xfrm>
              <a:off x="2575560" y="2991946"/>
              <a:ext cx="477894" cy="4473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T Sans" panose="020B0503020203020204" pitchFamily="34" charset="77"/>
                </a:rPr>
                <a:t>L1D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C8613E3-A91D-974F-9540-DCF114CEAE2E}"/>
                </a:ext>
              </a:extLst>
            </p:cNvPr>
            <p:cNvSpPr/>
            <p:nvPr/>
          </p:nvSpPr>
          <p:spPr>
            <a:xfrm>
              <a:off x="3087744" y="2991946"/>
              <a:ext cx="477894" cy="4473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T Sans" panose="020B0503020203020204" pitchFamily="34" charset="77"/>
                </a:rPr>
                <a:t>L1I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63FF2A0-70B4-BE4F-85CA-7D48F5FD91D0}"/>
                </a:ext>
              </a:extLst>
            </p:cNvPr>
            <p:cNvSpPr/>
            <p:nvPr/>
          </p:nvSpPr>
          <p:spPr>
            <a:xfrm>
              <a:off x="2575560" y="3672842"/>
              <a:ext cx="990078" cy="32765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T Sans" panose="020B0503020203020204" pitchFamily="34" charset="77"/>
                </a:rPr>
                <a:t>L2 (128kB)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303110-2C01-8A49-8FE3-B9BC74FF7417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flipH="1">
              <a:off x="3070599" y="3439336"/>
              <a:ext cx="256092" cy="23350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708177-69B9-C148-B8B2-59DA53764FA4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2814507" y="3439336"/>
              <a:ext cx="256092" cy="23350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AE94761-6B46-724F-8FB2-91B948933455}"/>
              </a:ext>
            </a:extLst>
          </p:cNvPr>
          <p:cNvSpPr/>
          <p:nvPr/>
        </p:nvSpPr>
        <p:spPr>
          <a:xfrm>
            <a:off x="1148454" y="5012137"/>
            <a:ext cx="2000772" cy="3200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T Sans" panose="020B0503020203020204" pitchFamily="34" charset="77"/>
              </a:rPr>
              <a:t>Mem Ctrl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AB8983-A029-9049-AE22-5B069F723585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flipH="1">
            <a:off x="2148840" y="3733800"/>
            <a:ext cx="495039" cy="3879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94CB00-4211-8042-AE83-CCEFE888D2F5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>
            <a:off x="1538979" y="3850816"/>
            <a:ext cx="609861" cy="2709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D13B552-7090-F442-A197-17FB328559AE}"/>
              </a:ext>
            </a:extLst>
          </p:cNvPr>
          <p:cNvSpPr/>
          <p:nvPr/>
        </p:nvSpPr>
        <p:spPr>
          <a:xfrm rot="16200000">
            <a:off x="-315671" y="1940385"/>
            <a:ext cx="1623060" cy="3886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T Sans" panose="020B0503020203020204" pitchFamily="34" charset="77"/>
              </a:rPr>
              <a:t> </a:t>
            </a:r>
            <a:r>
              <a:rPr lang="en-US" sz="1200" dirty="0" err="1">
                <a:latin typeface="PT Sans" panose="020B0503020203020204" pitchFamily="34" charset="77"/>
              </a:rPr>
              <a:t>Vanadis</a:t>
            </a:r>
            <a:r>
              <a:rPr lang="en-US" sz="1200" dirty="0">
                <a:latin typeface="PT Sans" panose="020B0503020203020204" pitchFamily="34" charset="77"/>
              </a:rPr>
              <a:t> OS Handler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AE0CA6-06D1-3146-8437-23F65CDFB2EB}"/>
              </a:ext>
            </a:extLst>
          </p:cNvPr>
          <p:cNvGrpSpPr/>
          <p:nvPr/>
        </p:nvGrpSpPr>
        <p:grpSpPr>
          <a:xfrm>
            <a:off x="3405318" y="2565226"/>
            <a:ext cx="990078" cy="1676400"/>
            <a:chOff x="2575560" y="2324100"/>
            <a:chExt cx="990078" cy="16764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A91E5B2E-3A61-8A45-98A2-48865865CC56}"/>
                </a:ext>
              </a:extLst>
            </p:cNvPr>
            <p:cNvSpPr/>
            <p:nvPr/>
          </p:nvSpPr>
          <p:spPr>
            <a:xfrm>
              <a:off x="2575560" y="2324100"/>
              <a:ext cx="990078" cy="65803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PT Sans" panose="020B0503020203020204" pitchFamily="34" charset="77"/>
                </a:rPr>
                <a:t>Vanadis</a:t>
              </a:r>
              <a:r>
                <a:rPr lang="en-US" sz="1100" dirty="0">
                  <a:latin typeface="PT Sans" panose="020B0503020203020204" pitchFamily="34" charset="77"/>
                </a:rPr>
                <a:t> Core</a:t>
              </a:r>
            </a:p>
            <a:p>
              <a:pPr algn="ctr"/>
              <a:r>
                <a:rPr lang="en-US" sz="1100" dirty="0">
                  <a:latin typeface="PT Sans" panose="020B0503020203020204" pitchFamily="34" charset="77"/>
                </a:rPr>
                <a:t>@ 1.0GHz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93034B7-523C-814D-80A8-CD468759FDC0}"/>
                </a:ext>
              </a:extLst>
            </p:cNvPr>
            <p:cNvSpPr/>
            <p:nvPr/>
          </p:nvSpPr>
          <p:spPr>
            <a:xfrm>
              <a:off x="2575560" y="2991946"/>
              <a:ext cx="477894" cy="4473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T Sans" panose="020B0503020203020204" pitchFamily="34" charset="77"/>
                </a:rPr>
                <a:t>L1D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C66593A-5F26-D84B-BBAB-F590812EF34D}"/>
                </a:ext>
              </a:extLst>
            </p:cNvPr>
            <p:cNvSpPr/>
            <p:nvPr/>
          </p:nvSpPr>
          <p:spPr>
            <a:xfrm>
              <a:off x="3087744" y="2991946"/>
              <a:ext cx="477894" cy="4473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T Sans" panose="020B0503020203020204" pitchFamily="34" charset="77"/>
                </a:rPr>
                <a:t>L1I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4808A67-584C-994A-8BC6-DABCC7A7FAB1}"/>
                </a:ext>
              </a:extLst>
            </p:cNvPr>
            <p:cNvSpPr/>
            <p:nvPr/>
          </p:nvSpPr>
          <p:spPr>
            <a:xfrm>
              <a:off x="2575560" y="3672842"/>
              <a:ext cx="990078" cy="32765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T Sans" panose="020B0503020203020204" pitchFamily="34" charset="77"/>
                </a:rPr>
                <a:t>L2 (128kB)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0447D69-C8FA-2142-8616-15D72EF9928A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3070599" y="3439336"/>
              <a:ext cx="256092" cy="23350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9A8C31A-FCD8-8748-A172-B6CF9D714A4E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>
              <a:off x="2814507" y="3439336"/>
              <a:ext cx="256092" cy="23350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41D5F70-6494-5444-BC94-9FBA70D37E20}"/>
              </a:ext>
            </a:extLst>
          </p:cNvPr>
          <p:cNvSpPr txBox="1"/>
          <p:nvPr/>
        </p:nvSpPr>
        <p:spPr>
          <a:xfrm rot="1893593" flipH="1">
            <a:off x="3110271" y="2697883"/>
            <a:ext cx="4969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PT Sans" panose="020B0503020203020204" pitchFamily="34" charset="77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977989-E6B2-0542-8ACC-7A234E4A3E71}"/>
              </a:ext>
            </a:extLst>
          </p:cNvPr>
          <p:cNvSpPr txBox="1"/>
          <p:nvPr/>
        </p:nvSpPr>
        <p:spPr>
          <a:xfrm rot="1964941">
            <a:off x="2913601" y="1671284"/>
            <a:ext cx="135165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ans" panose="020B0503020203020204" pitchFamily="34" charset="77"/>
              </a:rPr>
              <a:t>Many small cores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DD7E42BD-B478-CA45-91FE-6BC889195562}"/>
              </a:ext>
            </a:extLst>
          </p:cNvPr>
          <p:cNvSpPr/>
          <p:nvPr/>
        </p:nvSpPr>
        <p:spPr>
          <a:xfrm rot="18159016">
            <a:off x="3271186" y="1196295"/>
            <a:ext cx="220976" cy="15702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PT Sans" panose="020B0503020203020204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8C5AE2-C68B-954A-B2D2-13571136E968}"/>
              </a:ext>
            </a:extLst>
          </p:cNvPr>
          <p:cNvSpPr txBox="1"/>
          <p:nvPr/>
        </p:nvSpPr>
        <p:spPr>
          <a:xfrm rot="16200000">
            <a:off x="591072" y="2174153"/>
            <a:ext cx="75533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ans" panose="020B0503020203020204" pitchFamily="34" charset="77"/>
              </a:rPr>
              <a:t>Big Core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140E7B50-079D-1E46-8FC9-02A811C7804B}"/>
              </a:ext>
            </a:extLst>
          </p:cNvPr>
          <p:cNvCxnSpPr>
            <a:stCxn id="15" idx="0"/>
          </p:cNvCxnSpPr>
          <p:nvPr/>
        </p:nvCxnSpPr>
        <p:spPr>
          <a:xfrm rot="16200000" flipV="1">
            <a:off x="1459388" y="872909"/>
            <a:ext cx="415272" cy="195371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F89978F6-C554-E74E-BC61-196F6363F37C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1051976" y="1447981"/>
            <a:ext cx="125198" cy="84880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85A8B501-DB97-524A-AB40-7F3404951637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V="1">
            <a:off x="1787725" y="452594"/>
            <a:ext cx="1015076" cy="321018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9882873-6B49-0249-B500-7754EE9057C8}"/>
              </a:ext>
            </a:extLst>
          </p:cNvPr>
          <p:cNvCxnSpPr>
            <a:cxnSpLocks/>
          </p:cNvCxnSpPr>
          <p:nvPr/>
        </p:nvCxnSpPr>
        <p:spPr>
          <a:xfrm flipH="1">
            <a:off x="3116058" y="4093037"/>
            <a:ext cx="266400" cy="1638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16E55AF-A6C2-8147-AC94-1799AA45C0D2}"/>
              </a:ext>
            </a:extLst>
          </p:cNvPr>
          <p:cNvCxnSpPr>
            <a:cxnSpLocks/>
            <a:stCxn id="30" idx="0"/>
            <a:endCxn id="14" idx="1"/>
          </p:cNvCxnSpPr>
          <p:nvPr/>
        </p:nvCxnSpPr>
        <p:spPr>
          <a:xfrm flipV="1">
            <a:off x="2148840" y="4738942"/>
            <a:ext cx="0" cy="27319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C4FCABC-9E07-F946-8D24-29E0C6B17B07}"/>
              </a:ext>
            </a:extLst>
          </p:cNvPr>
          <p:cNvSpPr/>
          <p:nvPr/>
        </p:nvSpPr>
        <p:spPr>
          <a:xfrm>
            <a:off x="1148454" y="5407380"/>
            <a:ext cx="2000772" cy="3200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T Sans" panose="020B0503020203020204" pitchFamily="34" charset="77"/>
              </a:rPr>
              <a:t>HBM Model (</a:t>
            </a:r>
            <a:r>
              <a:rPr lang="en-US" sz="1200" dirty="0" err="1">
                <a:latin typeface="PT Sans" panose="020B0503020203020204" pitchFamily="34" charset="77"/>
              </a:rPr>
              <a:t>CRAMSim</a:t>
            </a:r>
            <a:r>
              <a:rPr lang="en-US" sz="1200" dirty="0">
                <a:latin typeface="PT Sans" panose="020B0503020203020204" pitchFamily="34" charset="77"/>
              </a:rPr>
              <a:t>?)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94F5E0-1478-C84D-A0D9-B0A450432744}"/>
              </a:ext>
            </a:extLst>
          </p:cNvPr>
          <p:cNvSpPr txBox="1"/>
          <p:nvPr/>
        </p:nvSpPr>
        <p:spPr>
          <a:xfrm>
            <a:off x="304888" y="5990046"/>
            <a:ext cx="37974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T Sans" panose="020B0503020203020204" pitchFamily="34" charset="77"/>
              </a:rPr>
              <a:t>Example mix-core node design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2A9CBAD9-F7AA-5344-96E3-738099153537}"/>
              </a:ext>
            </a:extLst>
          </p:cNvPr>
          <p:cNvSpPr/>
          <p:nvPr/>
        </p:nvSpPr>
        <p:spPr>
          <a:xfrm>
            <a:off x="5406598" y="1934984"/>
            <a:ext cx="990078" cy="77773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PT Sans" panose="020B0503020203020204" pitchFamily="34" charset="77"/>
              </a:rPr>
              <a:t>Vanadis</a:t>
            </a:r>
            <a:r>
              <a:rPr lang="en-US" sz="1100" dirty="0">
                <a:latin typeface="PT Sans" panose="020B0503020203020204" pitchFamily="34" charset="77"/>
              </a:rPr>
              <a:t> Core</a:t>
            </a:r>
          </a:p>
          <a:p>
            <a:pPr algn="ctr"/>
            <a:r>
              <a:rPr lang="en-US" sz="1100" dirty="0">
                <a:latin typeface="PT Sans" panose="020B0503020203020204" pitchFamily="34" charset="77"/>
              </a:rPr>
              <a:t>@ 2.5GHz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033B1E3-5539-3847-B4E9-845318B067C7}"/>
              </a:ext>
            </a:extLst>
          </p:cNvPr>
          <p:cNvSpPr/>
          <p:nvPr/>
        </p:nvSpPr>
        <p:spPr>
          <a:xfrm>
            <a:off x="5406598" y="2722530"/>
            <a:ext cx="477894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L1D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747F89-AB1F-674C-B188-D12648786C41}"/>
              </a:ext>
            </a:extLst>
          </p:cNvPr>
          <p:cNvSpPr/>
          <p:nvPr/>
        </p:nvSpPr>
        <p:spPr>
          <a:xfrm>
            <a:off x="5918782" y="2722530"/>
            <a:ext cx="477894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L1I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8158B38-3BB9-B147-B655-8F70259A6B05}"/>
              </a:ext>
            </a:extLst>
          </p:cNvPr>
          <p:cNvSpPr/>
          <p:nvPr/>
        </p:nvSpPr>
        <p:spPr>
          <a:xfrm>
            <a:off x="5406598" y="3403426"/>
            <a:ext cx="990078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L2 (2MB)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07A2EA6-9152-C843-BF5B-E3577EA31AE6}"/>
              </a:ext>
            </a:extLst>
          </p:cNvPr>
          <p:cNvCxnSpPr>
            <a:stCxn id="72" idx="2"/>
            <a:endCxn id="73" idx="0"/>
          </p:cNvCxnSpPr>
          <p:nvPr/>
        </p:nvCxnSpPr>
        <p:spPr>
          <a:xfrm flipH="1">
            <a:off x="5901637" y="3169920"/>
            <a:ext cx="256092" cy="2335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DDAA527-C541-4E4F-AD64-7EBA6848EE1A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5645545" y="3169920"/>
            <a:ext cx="256092" cy="2335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loud 75">
            <a:extLst>
              <a:ext uri="{FF2B5EF4-FFF2-40B4-BE49-F238E27FC236}">
                <a16:creationId xmlns:a16="http://schemas.microsoft.com/office/drawing/2014/main" id="{7CB6A7B5-A695-D04C-B1A0-74707F9E649F}"/>
              </a:ext>
            </a:extLst>
          </p:cNvPr>
          <p:cNvSpPr/>
          <p:nvPr/>
        </p:nvSpPr>
        <p:spPr>
          <a:xfrm>
            <a:off x="5511112" y="4084322"/>
            <a:ext cx="2000772" cy="65531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PT Sans" panose="020B0503020203020204" pitchFamily="34" charset="77"/>
              </a:rPr>
              <a:t>NoC</a:t>
            </a:r>
            <a:endParaRPr lang="en-US" dirty="0">
              <a:solidFill>
                <a:schemeClr val="tx1"/>
              </a:solidFill>
              <a:latin typeface="PT Sans" panose="020B0503020203020204" pitchFamily="34" charset="77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298A539-F8FA-B540-AB1B-28365E45F6CB}"/>
              </a:ext>
            </a:extLst>
          </p:cNvPr>
          <p:cNvSpPr/>
          <p:nvPr/>
        </p:nvSpPr>
        <p:spPr>
          <a:xfrm>
            <a:off x="5511112" y="5012137"/>
            <a:ext cx="2000772" cy="3200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T Sans" panose="020B0503020203020204" pitchFamily="34" charset="77"/>
              </a:rPr>
              <a:t>Mem Ctrl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1F5E52C-A6D0-F54D-9FEE-B94E3D88AF91}"/>
              </a:ext>
            </a:extLst>
          </p:cNvPr>
          <p:cNvCxnSpPr>
            <a:cxnSpLocks/>
            <a:stCxn id="73" idx="2"/>
            <a:endCxn id="76" idx="3"/>
          </p:cNvCxnSpPr>
          <p:nvPr/>
        </p:nvCxnSpPr>
        <p:spPr>
          <a:xfrm>
            <a:off x="5901637" y="3850816"/>
            <a:ext cx="609861" cy="2709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C76FB499-55D6-594F-8289-13E4E2D59371}"/>
              </a:ext>
            </a:extLst>
          </p:cNvPr>
          <p:cNvSpPr/>
          <p:nvPr/>
        </p:nvSpPr>
        <p:spPr>
          <a:xfrm rot="16200000">
            <a:off x="4046987" y="1940385"/>
            <a:ext cx="1623060" cy="3886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T Sans" panose="020B0503020203020204" pitchFamily="34" charset="77"/>
              </a:rPr>
              <a:t> </a:t>
            </a:r>
            <a:r>
              <a:rPr lang="en-US" sz="1200" dirty="0" err="1">
                <a:latin typeface="PT Sans" panose="020B0503020203020204" pitchFamily="34" charset="77"/>
              </a:rPr>
              <a:t>Vanadis</a:t>
            </a:r>
            <a:r>
              <a:rPr lang="en-US" sz="1200" dirty="0">
                <a:latin typeface="PT Sans" panose="020B0503020203020204" pitchFamily="34" charset="77"/>
              </a:rPr>
              <a:t> OS Handler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5ABEFC7-0442-ED44-81EB-C03436FD2437}"/>
              </a:ext>
            </a:extLst>
          </p:cNvPr>
          <p:cNvSpPr txBox="1"/>
          <p:nvPr/>
        </p:nvSpPr>
        <p:spPr>
          <a:xfrm rot="16200000">
            <a:off x="4953730" y="2174153"/>
            <a:ext cx="75533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ans" panose="020B0503020203020204" pitchFamily="34" charset="77"/>
              </a:rPr>
              <a:t>Big Core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5E436C8-A52E-EE4A-B45A-1D636D2C3C46}"/>
              </a:ext>
            </a:extLst>
          </p:cNvPr>
          <p:cNvCxnSpPr>
            <a:cxnSpLocks/>
            <a:stCxn id="70" idx="0"/>
          </p:cNvCxnSpPr>
          <p:nvPr/>
        </p:nvCxnSpPr>
        <p:spPr>
          <a:xfrm rot="16200000" flipV="1">
            <a:off x="5414634" y="1447981"/>
            <a:ext cx="125198" cy="84880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6932CAA-0B61-6A4F-8067-A35BC02D5A22}"/>
              </a:ext>
            </a:extLst>
          </p:cNvPr>
          <p:cNvCxnSpPr>
            <a:cxnSpLocks/>
            <a:stCxn id="84" idx="0"/>
            <a:endCxn id="76" idx="1"/>
          </p:cNvCxnSpPr>
          <p:nvPr/>
        </p:nvCxnSpPr>
        <p:spPr>
          <a:xfrm flipV="1">
            <a:off x="6511498" y="4738942"/>
            <a:ext cx="0" cy="27319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99A26529-D86B-3B4F-A7F8-291149C13EC8}"/>
              </a:ext>
            </a:extLst>
          </p:cNvPr>
          <p:cNvSpPr/>
          <p:nvPr/>
        </p:nvSpPr>
        <p:spPr>
          <a:xfrm>
            <a:off x="5511112" y="5407380"/>
            <a:ext cx="2000772" cy="3200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T Sans" panose="020B0503020203020204" pitchFamily="34" charset="77"/>
              </a:rPr>
              <a:t>HBM Model (</a:t>
            </a:r>
            <a:r>
              <a:rPr lang="en-US" sz="1200" dirty="0" err="1">
                <a:latin typeface="PT Sans" panose="020B0503020203020204" pitchFamily="34" charset="77"/>
              </a:rPr>
              <a:t>CRAMSim</a:t>
            </a:r>
            <a:r>
              <a:rPr lang="en-US" sz="1200" dirty="0">
                <a:latin typeface="PT Sans" panose="020B0503020203020204" pitchFamily="34" charset="77"/>
              </a:rPr>
              <a:t>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EC4161-520F-3E47-8F86-BFAD1AF0236A}"/>
              </a:ext>
            </a:extLst>
          </p:cNvPr>
          <p:cNvSpPr txBox="1"/>
          <p:nvPr/>
        </p:nvSpPr>
        <p:spPr>
          <a:xfrm>
            <a:off x="4259011" y="5990046"/>
            <a:ext cx="37974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T Sans" panose="020B0503020203020204" pitchFamily="34" charset="77"/>
              </a:rPr>
              <a:t>Example accelerated node design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B5F17AE6-AE5B-6E44-84BA-4D8223682B6E}"/>
              </a:ext>
            </a:extLst>
          </p:cNvPr>
          <p:cNvSpPr/>
          <p:nvPr/>
        </p:nvSpPr>
        <p:spPr>
          <a:xfrm>
            <a:off x="6511498" y="1935084"/>
            <a:ext cx="1236252" cy="1562100"/>
          </a:xfrm>
          <a:prstGeom prst="roundRect">
            <a:avLst>
              <a:gd name="adj" fmla="val 788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T Sans" panose="020B0503020203020204" pitchFamily="34" charset="77"/>
              </a:rPr>
              <a:t>GPGPU</a:t>
            </a:r>
          </a:p>
          <a:p>
            <a:pPr algn="ctr"/>
            <a:r>
              <a:rPr lang="en-US" dirty="0">
                <a:latin typeface="PT Sans" panose="020B0503020203020204" pitchFamily="34" charset="77"/>
              </a:rPr>
              <a:t>@ 1.0GHz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EEEE0D2-687A-DD49-B10E-3FD968C0338B}"/>
              </a:ext>
            </a:extLst>
          </p:cNvPr>
          <p:cNvSpPr/>
          <p:nvPr/>
        </p:nvSpPr>
        <p:spPr>
          <a:xfrm>
            <a:off x="6504869" y="3545986"/>
            <a:ext cx="1236252" cy="3686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L2 Shim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D03F350-CC19-5F45-9D26-9A4463B5A9A4}"/>
              </a:ext>
            </a:extLst>
          </p:cNvPr>
          <p:cNvCxnSpPr>
            <a:cxnSpLocks/>
            <a:stCxn id="107" idx="2"/>
          </p:cNvCxnSpPr>
          <p:nvPr/>
        </p:nvCxnSpPr>
        <p:spPr>
          <a:xfrm flipH="1">
            <a:off x="7036549" y="3914666"/>
            <a:ext cx="86446" cy="1790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05349CC-E363-8542-BE68-CF540350FA62}"/>
              </a:ext>
            </a:extLst>
          </p:cNvPr>
          <p:cNvSpPr txBox="1"/>
          <p:nvPr/>
        </p:nvSpPr>
        <p:spPr>
          <a:xfrm rot="1893593" flipH="1">
            <a:off x="2451570" y="2865660"/>
            <a:ext cx="4969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T Sans" panose="020B0503020203020204" pitchFamily="34" charset="77"/>
              </a:rPr>
              <a:t>…</a:t>
            </a: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CEF28199-34D0-1F4B-B7BF-450A66AC6B4C}"/>
              </a:ext>
            </a:extLst>
          </p:cNvPr>
          <p:cNvSpPr/>
          <p:nvPr/>
        </p:nvSpPr>
        <p:spPr>
          <a:xfrm>
            <a:off x="9347516" y="1764630"/>
            <a:ext cx="990078" cy="77773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PT Sans" panose="020B0503020203020204" pitchFamily="34" charset="77"/>
              </a:rPr>
              <a:t>Vanadis</a:t>
            </a:r>
            <a:r>
              <a:rPr lang="en-US" sz="1100" dirty="0">
                <a:latin typeface="PT Sans" panose="020B0503020203020204" pitchFamily="34" charset="77"/>
              </a:rPr>
              <a:t> Core</a:t>
            </a:r>
          </a:p>
          <a:p>
            <a:pPr algn="ctr"/>
            <a:r>
              <a:rPr lang="en-US" sz="1100" dirty="0">
                <a:latin typeface="PT Sans" panose="020B0503020203020204" pitchFamily="34" charset="77"/>
              </a:rPr>
              <a:t>@ 2.5GHz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CD30EC61-6418-CC4B-AE27-C68A1A54E695}"/>
              </a:ext>
            </a:extLst>
          </p:cNvPr>
          <p:cNvSpPr/>
          <p:nvPr/>
        </p:nvSpPr>
        <p:spPr>
          <a:xfrm>
            <a:off x="9347516" y="2552176"/>
            <a:ext cx="477894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L1D</a:t>
            </a:r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72E69313-0E2E-364C-81B4-4D40F1400CF9}"/>
              </a:ext>
            </a:extLst>
          </p:cNvPr>
          <p:cNvSpPr/>
          <p:nvPr/>
        </p:nvSpPr>
        <p:spPr>
          <a:xfrm>
            <a:off x="9859700" y="2552176"/>
            <a:ext cx="477894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L1I</a:t>
            </a:r>
          </a:p>
        </p:txBody>
      </p: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40F5604D-B11F-CB46-977B-C2F9172C09EC}"/>
              </a:ext>
            </a:extLst>
          </p:cNvPr>
          <p:cNvSpPr/>
          <p:nvPr/>
        </p:nvSpPr>
        <p:spPr>
          <a:xfrm>
            <a:off x="9347516" y="3233072"/>
            <a:ext cx="990078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L2 (2MB)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45628FB-9381-3542-8490-CFA64569B447}"/>
              </a:ext>
            </a:extLst>
          </p:cNvPr>
          <p:cNvCxnSpPr>
            <a:stCxn id="185" idx="2"/>
            <a:endCxn id="186" idx="0"/>
          </p:cNvCxnSpPr>
          <p:nvPr/>
        </p:nvCxnSpPr>
        <p:spPr>
          <a:xfrm flipH="1">
            <a:off x="9842555" y="2999566"/>
            <a:ext cx="256092" cy="2335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2E4F61F-E315-2745-9B7E-D3E54818E91C}"/>
              </a:ext>
            </a:extLst>
          </p:cNvPr>
          <p:cNvCxnSpPr>
            <a:cxnSpLocks/>
            <a:stCxn id="184" idx="2"/>
            <a:endCxn id="186" idx="0"/>
          </p:cNvCxnSpPr>
          <p:nvPr/>
        </p:nvCxnSpPr>
        <p:spPr>
          <a:xfrm>
            <a:off x="9586463" y="2999566"/>
            <a:ext cx="256092" cy="2335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Cloud 188">
            <a:extLst>
              <a:ext uri="{FF2B5EF4-FFF2-40B4-BE49-F238E27FC236}">
                <a16:creationId xmlns:a16="http://schemas.microsoft.com/office/drawing/2014/main" id="{1675EAC7-DCCC-F242-83C0-CC8B48C11756}"/>
              </a:ext>
            </a:extLst>
          </p:cNvPr>
          <p:cNvSpPr/>
          <p:nvPr/>
        </p:nvSpPr>
        <p:spPr>
          <a:xfrm>
            <a:off x="9219945" y="4038539"/>
            <a:ext cx="2000772" cy="655318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PT Sans" panose="020B0503020203020204" pitchFamily="34" charset="77"/>
              </a:rPr>
              <a:t>NoC</a:t>
            </a:r>
            <a:endParaRPr lang="en-US" dirty="0">
              <a:solidFill>
                <a:schemeClr val="tx1"/>
              </a:solidFill>
              <a:latin typeface="PT Sans" panose="020B0503020203020204" pitchFamily="34" charset="77"/>
            </a:endParaRP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59B7776D-B739-874D-AB74-37AB83A38D88}"/>
              </a:ext>
            </a:extLst>
          </p:cNvPr>
          <p:cNvSpPr/>
          <p:nvPr/>
        </p:nvSpPr>
        <p:spPr>
          <a:xfrm>
            <a:off x="8627229" y="5012137"/>
            <a:ext cx="2000772" cy="3200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T Sans" panose="020B0503020203020204" pitchFamily="34" charset="77"/>
              </a:rPr>
              <a:t>Mem Ctrl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9099B80A-F217-9846-9AB9-8A2D764DB2C2}"/>
              </a:ext>
            </a:extLst>
          </p:cNvPr>
          <p:cNvCxnSpPr>
            <a:cxnSpLocks/>
            <a:stCxn id="186" idx="2"/>
            <a:endCxn id="189" idx="3"/>
          </p:cNvCxnSpPr>
          <p:nvPr/>
        </p:nvCxnSpPr>
        <p:spPr>
          <a:xfrm>
            <a:off x="9842555" y="3680462"/>
            <a:ext cx="377776" cy="3955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F7FE59D2-76B1-094C-AA79-67D3A58A05DB}"/>
              </a:ext>
            </a:extLst>
          </p:cNvPr>
          <p:cNvSpPr/>
          <p:nvPr/>
        </p:nvSpPr>
        <p:spPr>
          <a:xfrm rot="16200000">
            <a:off x="7987905" y="1770031"/>
            <a:ext cx="1623060" cy="3886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T Sans" panose="020B0503020203020204" pitchFamily="34" charset="77"/>
              </a:rPr>
              <a:t> </a:t>
            </a:r>
            <a:r>
              <a:rPr lang="en-US" sz="1200" dirty="0" err="1">
                <a:latin typeface="PT Sans" panose="020B0503020203020204" pitchFamily="34" charset="77"/>
              </a:rPr>
              <a:t>Vanadis</a:t>
            </a:r>
            <a:r>
              <a:rPr lang="en-US" sz="1200" dirty="0">
                <a:latin typeface="PT Sans" panose="020B0503020203020204" pitchFamily="34" charset="77"/>
              </a:rPr>
              <a:t> OS Handler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885091A-59A4-A14E-B89B-64C85159BA56}"/>
              </a:ext>
            </a:extLst>
          </p:cNvPr>
          <p:cNvSpPr txBox="1"/>
          <p:nvPr/>
        </p:nvSpPr>
        <p:spPr>
          <a:xfrm rot="16200000">
            <a:off x="8894648" y="2003799"/>
            <a:ext cx="75533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ans" panose="020B0503020203020204" pitchFamily="34" charset="77"/>
              </a:rPr>
              <a:t>Big Core</a:t>
            </a:r>
          </a:p>
        </p:txBody>
      </p:sp>
      <p:cxnSp>
        <p:nvCxnSpPr>
          <p:cNvPr id="194" name="Curved Connector 193">
            <a:extLst>
              <a:ext uri="{FF2B5EF4-FFF2-40B4-BE49-F238E27FC236}">
                <a16:creationId xmlns:a16="http://schemas.microsoft.com/office/drawing/2014/main" id="{9D85B0B4-BFC9-0749-94E0-55D884B4F7C2}"/>
              </a:ext>
            </a:extLst>
          </p:cNvPr>
          <p:cNvCxnSpPr>
            <a:cxnSpLocks/>
            <a:stCxn id="183" idx="0"/>
          </p:cNvCxnSpPr>
          <p:nvPr/>
        </p:nvCxnSpPr>
        <p:spPr>
          <a:xfrm rot="16200000" flipV="1">
            <a:off x="9355552" y="1277627"/>
            <a:ext cx="125198" cy="84880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1764CFDF-61BB-514B-B104-7F4FC68BCB0E}"/>
              </a:ext>
            </a:extLst>
          </p:cNvPr>
          <p:cNvCxnSpPr>
            <a:cxnSpLocks/>
            <a:stCxn id="190" idx="0"/>
            <a:endCxn id="189" idx="1"/>
          </p:cNvCxnSpPr>
          <p:nvPr/>
        </p:nvCxnSpPr>
        <p:spPr>
          <a:xfrm flipV="1">
            <a:off x="9627615" y="4693159"/>
            <a:ext cx="592716" cy="3189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2A3D6FE4-E43F-AF4F-9195-D73EA954D3AA}"/>
              </a:ext>
            </a:extLst>
          </p:cNvPr>
          <p:cNvSpPr/>
          <p:nvPr/>
        </p:nvSpPr>
        <p:spPr>
          <a:xfrm>
            <a:off x="8642214" y="5384412"/>
            <a:ext cx="2000772" cy="3200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T Sans" panose="020B0503020203020204" pitchFamily="34" charset="77"/>
              </a:rPr>
              <a:t>HBM Model (</a:t>
            </a:r>
            <a:r>
              <a:rPr lang="en-US" sz="1200" dirty="0" err="1">
                <a:latin typeface="PT Sans" panose="020B0503020203020204" pitchFamily="34" charset="77"/>
              </a:rPr>
              <a:t>CRAMSim</a:t>
            </a:r>
            <a:r>
              <a:rPr lang="en-US" sz="1200" dirty="0">
                <a:latin typeface="PT Sans" panose="020B0503020203020204" pitchFamily="34" charset="77"/>
              </a:rPr>
              <a:t>?)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37B3635-9802-C043-88CC-CD6FF97CD828}"/>
              </a:ext>
            </a:extLst>
          </p:cNvPr>
          <p:cNvSpPr txBox="1"/>
          <p:nvPr/>
        </p:nvSpPr>
        <p:spPr>
          <a:xfrm>
            <a:off x="8206791" y="5995419"/>
            <a:ext cx="379743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T Sans" panose="020B0503020203020204" pitchFamily="34" charset="77"/>
              </a:rPr>
              <a:t>Example processing in memory node design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05F73F81-8115-974C-BC4E-4B05574035B9}"/>
              </a:ext>
            </a:extLst>
          </p:cNvPr>
          <p:cNvSpPr/>
          <p:nvPr/>
        </p:nvSpPr>
        <p:spPr>
          <a:xfrm>
            <a:off x="10831828" y="4967585"/>
            <a:ext cx="901423" cy="43979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atin typeface="PT Sans" panose="020B0503020203020204" pitchFamily="34" charset="77"/>
              </a:rPr>
              <a:t>Vanadis</a:t>
            </a:r>
            <a:r>
              <a:rPr lang="en-US" sz="800" dirty="0">
                <a:latin typeface="PT Sans" panose="020B0503020203020204" pitchFamily="34" charset="77"/>
              </a:rPr>
              <a:t> Core</a:t>
            </a:r>
          </a:p>
          <a:p>
            <a:pPr algn="ctr"/>
            <a:r>
              <a:rPr lang="en-US" sz="800" dirty="0">
                <a:latin typeface="PT Sans" panose="020B0503020203020204" pitchFamily="34" charset="77"/>
              </a:rPr>
              <a:t>@ 300MHz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4C00EF12-F900-E344-BF60-8380C393B0B2}"/>
              </a:ext>
            </a:extLst>
          </p:cNvPr>
          <p:cNvSpPr/>
          <p:nvPr/>
        </p:nvSpPr>
        <p:spPr>
          <a:xfrm>
            <a:off x="10831828" y="5434761"/>
            <a:ext cx="901423" cy="43979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atin typeface="PT Sans" panose="020B0503020203020204" pitchFamily="34" charset="77"/>
              </a:rPr>
              <a:t>Vanadis</a:t>
            </a:r>
            <a:r>
              <a:rPr lang="en-US" sz="800" dirty="0">
                <a:latin typeface="PT Sans" panose="020B0503020203020204" pitchFamily="34" charset="77"/>
              </a:rPr>
              <a:t> Core</a:t>
            </a:r>
          </a:p>
          <a:p>
            <a:pPr algn="ctr"/>
            <a:r>
              <a:rPr lang="en-US" sz="800" dirty="0">
                <a:latin typeface="PT Sans" panose="020B0503020203020204" pitchFamily="34" charset="77"/>
              </a:rPr>
              <a:t>@ 300MHz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F3A63F3C-D4B7-504E-8284-044C445E3F25}"/>
              </a:ext>
            </a:extLst>
          </p:cNvPr>
          <p:cNvSpPr/>
          <p:nvPr/>
        </p:nvSpPr>
        <p:spPr>
          <a:xfrm>
            <a:off x="10614126" y="1756930"/>
            <a:ext cx="990078" cy="77773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PT Sans" panose="020B0503020203020204" pitchFamily="34" charset="77"/>
              </a:rPr>
              <a:t>Vanadis</a:t>
            </a:r>
            <a:r>
              <a:rPr lang="en-US" sz="1100" dirty="0">
                <a:latin typeface="PT Sans" panose="020B0503020203020204" pitchFamily="34" charset="77"/>
              </a:rPr>
              <a:t> Core</a:t>
            </a:r>
          </a:p>
          <a:p>
            <a:pPr algn="ctr"/>
            <a:r>
              <a:rPr lang="en-US" sz="1100" dirty="0">
                <a:latin typeface="PT Sans" panose="020B0503020203020204" pitchFamily="34" charset="77"/>
              </a:rPr>
              <a:t>@ 2.5GHz</a:t>
            </a:r>
          </a:p>
        </p:txBody>
      </p:sp>
      <p:sp>
        <p:nvSpPr>
          <p:cNvPr id="206" name="Rounded Rectangle 205">
            <a:extLst>
              <a:ext uri="{FF2B5EF4-FFF2-40B4-BE49-F238E27FC236}">
                <a16:creationId xmlns:a16="http://schemas.microsoft.com/office/drawing/2014/main" id="{7D8BF8B3-22FF-1942-B118-7E63C0517809}"/>
              </a:ext>
            </a:extLst>
          </p:cNvPr>
          <p:cNvSpPr/>
          <p:nvPr/>
        </p:nvSpPr>
        <p:spPr>
          <a:xfrm>
            <a:off x="10614126" y="2544476"/>
            <a:ext cx="477894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L1D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511BD5A7-E175-DF4D-A05C-D0A3B4E489B3}"/>
              </a:ext>
            </a:extLst>
          </p:cNvPr>
          <p:cNvSpPr/>
          <p:nvPr/>
        </p:nvSpPr>
        <p:spPr>
          <a:xfrm>
            <a:off x="11126310" y="2544476"/>
            <a:ext cx="477894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L1I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622B9760-92A4-4E4E-AAEA-E60464D22449}"/>
              </a:ext>
            </a:extLst>
          </p:cNvPr>
          <p:cNvSpPr/>
          <p:nvPr/>
        </p:nvSpPr>
        <p:spPr>
          <a:xfrm>
            <a:off x="10614126" y="3225372"/>
            <a:ext cx="990078" cy="447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PT Sans" panose="020B0503020203020204" pitchFamily="34" charset="77"/>
              </a:rPr>
              <a:t>L2 (2MB)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3AB08E4C-B9B1-5B4D-A154-2C7C0700CF1F}"/>
              </a:ext>
            </a:extLst>
          </p:cNvPr>
          <p:cNvCxnSpPr>
            <a:stCxn id="207" idx="2"/>
            <a:endCxn id="208" idx="0"/>
          </p:cNvCxnSpPr>
          <p:nvPr/>
        </p:nvCxnSpPr>
        <p:spPr>
          <a:xfrm flipH="1">
            <a:off x="11109165" y="2991866"/>
            <a:ext cx="256092" cy="2335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8209AE7-E8ED-7045-98EE-396A03548D88}"/>
              </a:ext>
            </a:extLst>
          </p:cNvPr>
          <p:cNvCxnSpPr>
            <a:cxnSpLocks/>
            <a:stCxn id="206" idx="2"/>
            <a:endCxn id="208" idx="0"/>
          </p:cNvCxnSpPr>
          <p:nvPr/>
        </p:nvCxnSpPr>
        <p:spPr>
          <a:xfrm>
            <a:off x="10853073" y="2991866"/>
            <a:ext cx="256092" cy="2335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8EBE85F-60AC-414A-AFB4-50EC4C7223E8}"/>
              </a:ext>
            </a:extLst>
          </p:cNvPr>
          <p:cNvSpPr txBox="1"/>
          <p:nvPr/>
        </p:nvSpPr>
        <p:spPr>
          <a:xfrm rot="16200000">
            <a:off x="10161258" y="1996099"/>
            <a:ext cx="75533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T Sans" panose="020B0503020203020204" pitchFamily="34" charset="77"/>
              </a:rPr>
              <a:t>Big Core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709E29B-61C5-3E4F-BE05-2A8DF34533C4}"/>
              </a:ext>
            </a:extLst>
          </p:cNvPr>
          <p:cNvCxnSpPr>
            <a:cxnSpLocks/>
            <a:stCxn id="208" idx="2"/>
          </p:cNvCxnSpPr>
          <p:nvPr/>
        </p:nvCxnSpPr>
        <p:spPr>
          <a:xfrm flipH="1">
            <a:off x="10911132" y="3672762"/>
            <a:ext cx="198033" cy="4032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0A2EC6D9-B3C7-224B-B072-5EF5F9E7782D}"/>
              </a:ext>
            </a:extLst>
          </p:cNvPr>
          <p:cNvCxnSpPr>
            <a:cxnSpLocks/>
            <a:stCxn id="205" idx="0"/>
          </p:cNvCxnSpPr>
          <p:nvPr/>
        </p:nvCxnSpPr>
        <p:spPr>
          <a:xfrm rot="16200000" flipV="1">
            <a:off x="9913996" y="561760"/>
            <a:ext cx="283496" cy="2106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6A64A2C-B5E5-9C47-A331-F28941519669}"/>
              </a:ext>
            </a:extLst>
          </p:cNvPr>
          <p:cNvCxnSpPr>
            <a:cxnSpLocks/>
            <a:stCxn id="190" idx="3"/>
            <a:endCxn id="201" idx="1"/>
          </p:cNvCxnSpPr>
          <p:nvPr/>
        </p:nvCxnSpPr>
        <p:spPr>
          <a:xfrm>
            <a:off x="10628001" y="5172157"/>
            <a:ext cx="203827" cy="1532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1C4A05FA-0F49-D44D-8924-9993A6EFC7C8}"/>
              </a:ext>
            </a:extLst>
          </p:cNvPr>
          <p:cNvCxnSpPr>
            <a:cxnSpLocks/>
            <a:stCxn id="196" idx="3"/>
            <a:endCxn id="203" idx="1"/>
          </p:cNvCxnSpPr>
          <p:nvPr/>
        </p:nvCxnSpPr>
        <p:spPr>
          <a:xfrm>
            <a:off x="10642986" y="5544432"/>
            <a:ext cx="188842" cy="1102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1CA14C70-A745-4E4B-BE5D-805D96814742}"/>
              </a:ext>
            </a:extLst>
          </p:cNvPr>
          <p:cNvSpPr txBox="1"/>
          <p:nvPr/>
        </p:nvSpPr>
        <p:spPr>
          <a:xfrm>
            <a:off x="4979916" y="129030"/>
            <a:ext cx="69513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PT Sans" panose="020B0503020203020204" pitchFamily="34" charset="77"/>
              </a:rPr>
              <a:t>Flexibility and parameterization of </a:t>
            </a:r>
            <a:r>
              <a:rPr lang="en-US" sz="1300" dirty="0" err="1">
                <a:latin typeface="PT Sans" panose="020B0503020203020204" pitchFamily="34" charset="77"/>
              </a:rPr>
              <a:t>Vanadis</a:t>
            </a:r>
            <a:r>
              <a:rPr lang="en-US" sz="1300" dirty="0">
                <a:latin typeface="PT Sans" panose="020B0503020203020204" pitchFamily="34" charset="77"/>
              </a:rPr>
              <a:t> allows it to be used in many different design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PT Sans" panose="020B0503020203020204" pitchFamily="34" charset="77"/>
              </a:rPr>
              <a:t>Integration with SST allows significant degree of flexibility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PT Sans" panose="020B0503020203020204" pitchFamily="34" charset="77"/>
              </a:rPr>
              <a:t>Potential for different cores to have different ISAs (e.g. PIM use case)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A21AE45-FAD1-604A-A391-207DBCFBA1C9}"/>
              </a:ext>
            </a:extLst>
          </p:cNvPr>
          <p:cNvSpPr txBox="1"/>
          <p:nvPr/>
        </p:nvSpPr>
        <p:spPr>
          <a:xfrm rot="1893593" flipH="1">
            <a:off x="3102908" y="3404980"/>
            <a:ext cx="4969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PT Sans" panose="020B0503020203020204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730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744F6C-60AF-4341-BA86-B5E20D270B6F}"/>
              </a:ext>
            </a:extLst>
          </p:cNvPr>
          <p:cNvGrpSpPr/>
          <p:nvPr/>
        </p:nvGrpSpPr>
        <p:grpSpPr>
          <a:xfrm>
            <a:off x="7596459" y="3157729"/>
            <a:ext cx="4595541" cy="1254609"/>
            <a:chOff x="1370890" y="4644901"/>
            <a:chExt cx="4060368" cy="12546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AFA8C3-F510-0C4A-9EFB-260CF9793331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033">
                      <a:lumMod val="7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Deep Dive This Afternoon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033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033">
                      <a:lumMod val="7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Used in P38 Experiments</a:t>
              </a:r>
            </a:p>
          </p:txBody>
        </p:sp>
        <p:pic>
          <p:nvPicPr>
            <p:cNvPr id="13" name="Graphic 12" descr="Star">
              <a:extLst>
                <a:ext uri="{FF2B5EF4-FFF2-40B4-BE49-F238E27FC236}">
                  <a16:creationId xmlns:a16="http://schemas.microsoft.com/office/drawing/2014/main" id="{38CF6C36-6651-6444-A372-88F31539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  <p:pic>
          <p:nvPicPr>
            <p:cNvPr id="14" name="Graphic 13" descr="Star">
              <a:extLst>
                <a:ext uri="{FF2B5EF4-FFF2-40B4-BE49-F238E27FC236}">
                  <a16:creationId xmlns:a16="http://schemas.microsoft.com/office/drawing/2014/main" id="{645CB191-75F3-8F4E-B434-FBEF7FB5C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0890" y="5327685"/>
              <a:ext cx="570225" cy="57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43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 / Kingsley: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 – Merlin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</a:t>
            </a:r>
          </a:p>
          <a:p>
            <a:r>
              <a:rPr lang="en-US" dirty="0"/>
              <a:t>Capabilities – Kingsley</a:t>
            </a:r>
          </a:p>
          <a:p>
            <a:pPr lvl="1"/>
            <a:r>
              <a:rPr lang="en-US" dirty="0" err="1"/>
              <a:t>NoC</a:t>
            </a:r>
            <a:r>
              <a:rPr lang="en-US" dirty="0"/>
              <a:t>-focused</a:t>
            </a:r>
          </a:p>
          <a:p>
            <a:pPr lvl="1"/>
            <a:r>
              <a:rPr lang="en-US" dirty="0"/>
              <a:t>Mesh topology, input only routing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B63F1-8427-314D-8281-A5F41DB4B1FE}"/>
              </a:ext>
            </a:extLst>
          </p:cNvPr>
          <p:cNvGrpSpPr/>
          <p:nvPr/>
        </p:nvGrpSpPr>
        <p:grpSpPr>
          <a:xfrm>
            <a:off x="7596459" y="1963410"/>
            <a:ext cx="4595541" cy="1254609"/>
            <a:chOff x="1370890" y="4644901"/>
            <a:chExt cx="4060368" cy="12546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99D0B6-960E-E84B-864C-1CC06E9429B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033">
                      <a:lumMod val="7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Deep Dive This Afternoon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033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033">
                      <a:lumMod val="7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Used in P38 Experiments</a:t>
              </a:r>
            </a:p>
          </p:txBody>
        </p:sp>
        <p:pic>
          <p:nvPicPr>
            <p:cNvPr id="13" name="Graphic 12" descr="Star">
              <a:extLst>
                <a:ext uri="{FF2B5EF4-FFF2-40B4-BE49-F238E27FC236}">
                  <a16:creationId xmlns:a16="http://schemas.microsoft.com/office/drawing/2014/main" id="{42CB8504-799D-7540-A06C-E22A79DE0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  <p:pic>
          <p:nvPicPr>
            <p:cNvPr id="14" name="Graphic 13" descr="Star">
              <a:extLst>
                <a:ext uri="{FF2B5EF4-FFF2-40B4-BE49-F238E27FC236}">
                  <a16:creationId xmlns:a16="http://schemas.microsoft.com/office/drawing/2014/main" id="{030320A4-1B86-CA49-81C1-39B1DCD9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0890" y="5327685"/>
              <a:ext cx="570225" cy="570225"/>
            </a:xfrm>
            <a:prstGeom prst="rect">
              <a:avLst/>
            </a:prstGeom>
          </p:spPr>
        </p:pic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id="{9DD70895-52FB-1742-9F96-8D303987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842" y="3539283"/>
            <a:ext cx="3539242" cy="30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6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2108-35B3-D74F-AF83-01A88DC5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240E9-322B-B24D-B565-2A5210683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CFF49-D097-334F-B1BC-DB92CB615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948487-B338-2E42-BF8A-250F836A3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Parallel</a:t>
            </a:r>
            <a:r>
              <a:rPr lang="en-US" dirty="0"/>
              <a:t> Conservative discrete event core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Interoperability</a:t>
            </a:r>
            <a:r>
              <a:rPr lang="en-US" dirty="0"/>
              <a:t> with many simulators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Multi-scale </a:t>
            </a:r>
            <a:r>
              <a:rPr lang="en-US" dirty="0"/>
              <a:t>operation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Open</a:t>
            </a:r>
            <a:r>
              <a:rPr lang="en-US" dirty="0"/>
              <a:t>: Non-viral license, open core</a:t>
            </a:r>
          </a:p>
          <a:p>
            <a:r>
              <a:rPr lang="en-US" dirty="0"/>
              <a:t>Easy Python-based configuration</a:t>
            </a:r>
          </a:p>
          <a:p>
            <a:r>
              <a:rPr lang="en-US" dirty="0"/>
              <a:t>Simple simulation lifecycle</a:t>
            </a:r>
          </a:p>
          <a:p>
            <a:r>
              <a:rPr lang="en-US" dirty="0"/>
              <a:t>Wide library of elements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F046-A920-9442-8E33-6A7E232C6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27098-48F6-8748-B491-1DE5659B8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7A624-B896-F04C-8264-C65750EB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E7BD9-C05C-D041-9EB5-70D015FB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69CAAA-A544-2B4C-9990-D1658291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97" y="1165811"/>
            <a:ext cx="1003625" cy="924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B6CF16-FF0E-704B-A3AC-8EBAC781F99F}"/>
              </a:ext>
            </a:extLst>
          </p:cNvPr>
          <p:cNvSpPr txBox="1"/>
          <p:nvPr/>
        </p:nvSpPr>
        <p:spPr>
          <a:xfrm>
            <a:off x="4238108" y="1454980"/>
            <a:ext cx="400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Arun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Rodrigues   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afrodri@sandia.gov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5FBA0-27D6-0E40-8DC3-6AB32E25DF6E}"/>
              </a:ext>
            </a:extLst>
          </p:cNvPr>
          <p:cNvSpPr txBox="1"/>
          <p:nvPr/>
        </p:nvSpPr>
        <p:spPr>
          <a:xfrm>
            <a:off x="4238108" y="2479446"/>
            <a:ext cx="451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Gwen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Voskuilen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grvosku@sandia.gov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0C9ACE-1065-D04D-8A54-E82B9C9F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97" y="2157399"/>
            <a:ext cx="1013425" cy="1013425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9493A6D-5CAE-BC4B-9033-B4267B07B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 Tutorial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8DBC7-5751-E948-A80E-ABF6E4FBCEBF}"/>
              </a:ext>
            </a:extLst>
          </p:cNvPr>
          <p:cNvSpPr txBox="1"/>
          <p:nvPr/>
        </p:nvSpPr>
        <p:spPr>
          <a:xfrm>
            <a:off x="4238108" y="3639836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Scott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Hemmert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kshemme@sandia.gov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A8CBA-0C5B-D744-BDC2-3831C8CA5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97" y="3409069"/>
            <a:ext cx="1053549" cy="10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Ramulator and Spike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/>
              </a:rPr>
              <a:t>www.sst-simulator.org</a:t>
            </a:r>
            <a:r>
              <a:rPr lang="en-US" dirty="0"/>
              <a:t> for more information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8931586" y="1258276"/>
            <a:ext cx="1450910" cy="145091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1F421-FF29-0B46-8BDC-A916AB6A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9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307012" cy="4663440"/>
          </a:xfrm>
        </p:spPr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Juno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Instruction Manager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Load/Store Unit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Register File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43138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User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</a:defRPr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Message Passing Semantics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Collectives, Matching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etc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Packetization and Byte Movement Engine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Flit Level Movement, Routing, Delivery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Moves flits across network, timing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etc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Event to Message Call, Motif Management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 Level Communication Pattern and Logic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BE8D3-EE40-A049-8CFE-4970728DE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02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7C272-CECD-F846-A756-79925412A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7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4A642-F3AC-334F-AA46-0017F59F3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1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The 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A781B-D4C0-C14A-93C7-6B74FF990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1 million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0720F-5270-3F4C-B02D-7211B60DB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5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8204335" cy="4663440"/>
          </a:xfrm>
        </p:spPr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24983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Ember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(driver)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04C77-BA4E-4840-9C84-1A40073AF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4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Scheduler:</a:t>
            </a:r>
            <a:r>
              <a:rPr lang="en-US" dirty="0">
                <a:solidFill>
                  <a:schemeClr val="tx1"/>
                </a:solidFill>
              </a:rPr>
              <a:t> Job scheduling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HPC system-wide job scheduling</a:t>
            </a:r>
          </a:p>
          <a:p>
            <a:endParaRPr lang="en-US" sz="1200" dirty="0"/>
          </a:p>
          <a:p>
            <a:r>
              <a:rPr lang="en-US" dirty="0"/>
              <a:t>Three components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Sched: </a:t>
            </a:r>
            <a:r>
              <a:rPr lang="en-US" dirty="0"/>
              <a:t>schedules and allocates resources for a stream of jobs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Node: </a:t>
            </a:r>
            <a:r>
              <a:rPr lang="en-US" dirty="0"/>
              <a:t>runs scheduled jobs on their allocated resources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FaultInjection: </a:t>
            </a:r>
            <a:r>
              <a:rPr lang="en-US" dirty="0"/>
              <a:t>injects failures onto the resources</a:t>
            </a:r>
          </a:p>
          <a:p>
            <a:endParaRPr lang="en-US" sz="1200" dirty="0"/>
          </a:p>
          <a:p>
            <a:r>
              <a:rPr lang="en-US" dirty="0"/>
              <a:t>The scheduler can be a stand-alone element library</a:t>
            </a:r>
          </a:p>
          <a:p>
            <a:pPr lvl="1"/>
            <a:r>
              <a:rPr lang="en-US" dirty="0"/>
              <a:t>The schedComponent and nodeComponent must be used together</a:t>
            </a:r>
          </a:p>
          <a:p>
            <a:pPr lvl="1"/>
            <a:r>
              <a:rPr lang="en-US" dirty="0"/>
              <a:t>The faultInjectionComponent is optional</a:t>
            </a:r>
          </a:p>
          <a:p>
            <a:r>
              <a:rPr lang="en-US" dirty="0"/>
              <a:t>Can be used with Ember/Firefly/Merlin stack</a:t>
            </a:r>
          </a:p>
          <a:p>
            <a:pPr lvl="1"/>
            <a:r>
              <a:rPr lang="en-US" dirty="0"/>
              <a:t>Examine topology aware scheduling and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483631D8-746D-7B46-9AFD-2906300F9DC2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D5BFEC0-822F-434B-AB19-DFDFBA26B6D3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63FF0D88-14E8-1049-8FCC-38B0FCB47A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8D6E5600-A893-4D45-B4DB-7E11882B034E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9A715B0-3509-304C-85DA-2DF2B9B204D9}"/>
              </a:ext>
            </a:extLst>
          </p:cNvPr>
          <p:cNvSpPr/>
          <p:nvPr/>
        </p:nvSpPr>
        <p:spPr>
          <a:xfrm>
            <a:off x="7060160" y="6275294"/>
            <a:ext cx="1031811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1454A-A8B7-E942-9AC7-DA77F4B0D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36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777982" y="2736215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584663" y="3541582"/>
            <a:ext cx="9554093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simulators, so little interoperability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2F0AC9-B503-EE49-8781-3F9CC02E9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a rich selection of open-source simulators</a:t>
            </a:r>
          </a:p>
          <a:p>
            <a:r>
              <a:rPr lang="en-US" dirty="0"/>
              <a:t>But not a solid ecosystem for modeling 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E.g., assumptions about caching or address mapping pervasive</a:t>
            </a:r>
          </a:p>
          <a:p>
            <a:pPr lvl="1"/>
            <a:r>
              <a:rPr lang="en-US" dirty="0"/>
              <a:t>Most simulator integrations are ad-hoc, not lasting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24337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Websites</a:t>
            </a:r>
          </a:p>
          <a:p>
            <a:pPr lvl="1"/>
            <a:r>
              <a:rPr lang="en-US" dirty="0">
                <a:hlinkClick r:id="rId2"/>
              </a:rPr>
              <a:t>http://www.sst-simulator.org/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r>
              <a:rPr lang="en-US" dirty="0"/>
              <a:t>Configuration File Format:</a:t>
            </a:r>
          </a:p>
          <a:p>
            <a:pPr lvl="1"/>
            <a:r>
              <a:rPr lang="en-US" dirty="0">
                <a:hlinkClick r:id="rId4"/>
              </a:rPr>
              <a:t>http://sst-simulator.org/SSTPages/SSTUserPythonFileFormat/</a:t>
            </a:r>
            <a:endParaRPr lang="en-US" dirty="0"/>
          </a:p>
          <a:p>
            <a:r>
              <a:rPr lang="en-US" dirty="0"/>
              <a:t>Doxygen Documentation: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http://sst-simulator.org/SSTDoxygen/9.0.0_docs/html/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Developer FAQ: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Building SST</a:t>
            </a:r>
          </a:p>
          <a:p>
            <a:pPr lvl="1"/>
            <a:r>
              <a:rPr lang="en-US" dirty="0">
                <a:hlinkClick r:id="rId7"/>
              </a:rPr>
              <a:t>http://sst-simulator.org/SSTPages/SSTBuildAndInstall9dot0dot0SeriesQuickStart/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http://sst-simulator.org/SSTPages/SSTBuildAndInstall9dot0dot0SeriesDetailedBuildInstructions/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SubComponents and Modules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429232"/>
            <a:ext cx="6726899" cy="46634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 additional functionality to a Component</a:t>
            </a:r>
          </a:p>
          <a:p>
            <a:pPr lvl="1"/>
            <a:r>
              <a:rPr lang="en-US" dirty="0"/>
              <a:t>SubComponent (SC): shares common base class with Component</a:t>
            </a:r>
          </a:p>
          <a:p>
            <a:pPr lvl="1"/>
            <a:r>
              <a:rPr lang="en-US" dirty="0"/>
              <a:t>Module (M): self-contained functionality (no access to Component class functionality</a:t>
            </a:r>
          </a:p>
          <a:p>
            <a:r>
              <a:rPr lang="en-US" dirty="0"/>
              <a:t>Provide modularity</a:t>
            </a:r>
          </a:p>
          <a:p>
            <a:pPr lvl="1"/>
            <a:r>
              <a:rPr lang="en-US" dirty="0"/>
              <a:t>Generic interface which can be used by multiple SC/M</a:t>
            </a:r>
          </a:p>
          <a:p>
            <a:pPr lvl="1"/>
            <a:r>
              <a:rPr lang="en-US" dirty="0"/>
              <a:t>Components load SC/M at runtime</a:t>
            </a:r>
          </a:p>
          <a:p>
            <a:r>
              <a:rPr lang="en-US" dirty="0"/>
              <a:t>Tightly-coupled with a component</a:t>
            </a:r>
          </a:p>
          <a:p>
            <a:pPr lvl="1"/>
            <a:r>
              <a:rPr lang="en-US" dirty="0"/>
              <a:t>Components call SC/M as a C++ class instance</a:t>
            </a:r>
          </a:p>
          <a:p>
            <a:pPr lvl="1"/>
            <a:r>
              <a:rPr lang="en-US" dirty="0"/>
              <a:t>Do not need to communicate via links</a:t>
            </a:r>
          </a:p>
          <a:p>
            <a:pPr lvl="1"/>
            <a:r>
              <a:rPr lang="en-US" dirty="0"/>
              <a:t>SC/M cannot exist by themselves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Miranda core loads a pattern generator subcomponent to generate a sequence of memory ops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7EFC1A-7F28-C64B-8AB4-73B5144595DD}"/>
              </a:ext>
            </a:extLst>
          </p:cNvPr>
          <p:cNvGrpSpPr/>
          <p:nvPr/>
        </p:nvGrpSpPr>
        <p:grpSpPr>
          <a:xfrm>
            <a:off x="8547477" y="1169255"/>
            <a:ext cx="2108200" cy="1320800"/>
            <a:chOff x="8547477" y="360321"/>
            <a:chExt cx="2108200" cy="1320800"/>
          </a:xfrm>
        </p:grpSpPr>
        <p:sp>
          <p:nvSpPr>
            <p:cNvPr id="5" name="Rounded Rectangle 4"/>
            <p:cNvSpPr/>
            <p:nvPr/>
          </p:nvSpPr>
          <p:spPr>
            <a:xfrm>
              <a:off x="8547477" y="360321"/>
              <a:ext cx="2108200" cy="1320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Component: Core</a:t>
              </a:r>
            </a:p>
          </p:txBody>
        </p:sp>
        <p:sp>
          <p:nvSpPr>
            <p:cNvPr id="10" name="Snip Diagonal Corner Rectangle 9"/>
            <p:cNvSpPr/>
            <p:nvPr/>
          </p:nvSpPr>
          <p:spPr>
            <a:xfrm>
              <a:off x="8773987" y="836165"/>
              <a:ext cx="1655180" cy="592667"/>
            </a:xfrm>
            <a:prstGeom prst="snip2Diag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SubComponent: Stream Gen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603E99C-449C-CD46-B382-D4C4094F01C1}"/>
              </a:ext>
            </a:extLst>
          </p:cNvPr>
          <p:cNvGrpSpPr/>
          <p:nvPr/>
        </p:nvGrpSpPr>
        <p:grpSpPr>
          <a:xfrm>
            <a:off x="8547477" y="3030751"/>
            <a:ext cx="2108200" cy="1320800"/>
            <a:chOff x="8547477" y="2142738"/>
            <a:chExt cx="2108200" cy="1320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B39F72E-71A0-D546-BD64-3AAE38046268}"/>
                </a:ext>
              </a:extLst>
            </p:cNvPr>
            <p:cNvSpPr/>
            <p:nvPr/>
          </p:nvSpPr>
          <p:spPr>
            <a:xfrm>
              <a:off x="8547477" y="2142738"/>
              <a:ext cx="2108200" cy="1320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Component: Core</a:t>
              </a:r>
            </a:p>
          </p:txBody>
        </p:sp>
        <p:sp>
          <p:nvSpPr>
            <p:cNvPr id="13" name="Snip Diagonal Corner Rectangle 12">
              <a:extLst>
                <a:ext uri="{FF2B5EF4-FFF2-40B4-BE49-F238E27FC236}">
                  <a16:creationId xmlns:a16="http://schemas.microsoft.com/office/drawing/2014/main" id="{32737812-B3A1-1943-A3EA-01768734A4D4}"/>
                </a:ext>
              </a:extLst>
            </p:cNvPr>
            <p:cNvSpPr/>
            <p:nvPr/>
          </p:nvSpPr>
          <p:spPr>
            <a:xfrm>
              <a:off x="8773987" y="2618582"/>
              <a:ext cx="1655180" cy="592667"/>
            </a:xfrm>
            <a:prstGeom prst="snip2Diag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SubComponent: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SpMV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 Gen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E1FF74-E4D4-2142-A56E-2ABA5A00AC9C}"/>
              </a:ext>
            </a:extLst>
          </p:cNvPr>
          <p:cNvGrpSpPr/>
          <p:nvPr/>
        </p:nvGrpSpPr>
        <p:grpSpPr>
          <a:xfrm>
            <a:off x="8547477" y="4892246"/>
            <a:ext cx="2108200" cy="1320800"/>
            <a:chOff x="8547477" y="3938407"/>
            <a:chExt cx="2108200" cy="1320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0BDB8F-0E5F-6246-A25E-97719B33B714}"/>
                </a:ext>
              </a:extLst>
            </p:cNvPr>
            <p:cNvSpPr/>
            <p:nvPr/>
          </p:nvSpPr>
          <p:spPr>
            <a:xfrm>
              <a:off x="8547477" y="3938407"/>
              <a:ext cx="2108200" cy="1320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Component: Core</a:t>
              </a:r>
            </a:p>
          </p:txBody>
        </p:sp>
        <p:sp>
          <p:nvSpPr>
            <p:cNvPr id="17" name="Snip Diagonal Corner Rectangle 16">
              <a:extLst>
                <a:ext uri="{FF2B5EF4-FFF2-40B4-BE49-F238E27FC236}">
                  <a16:creationId xmlns:a16="http://schemas.microsoft.com/office/drawing/2014/main" id="{86746FB6-E3FC-AD4C-8248-1E920F0DA60E}"/>
                </a:ext>
              </a:extLst>
            </p:cNvPr>
            <p:cNvSpPr/>
            <p:nvPr/>
          </p:nvSpPr>
          <p:spPr>
            <a:xfrm>
              <a:off x="8773987" y="4414251"/>
              <a:ext cx="1655180" cy="592667"/>
            </a:xfrm>
            <a:prstGeom prst="snip2Diag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SubComponent: Random Gen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A7CB0F-1C62-2747-B0D7-9F9A53F2D0F6}"/>
              </a:ext>
            </a:extLst>
          </p:cNvPr>
          <p:cNvSpPr txBox="1"/>
          <p:nvPr/>
        </p:nvSpPr>
        <p:spPr>
          <a:xfrm>
            <a:off x="8899212" y="4437233"/>
            <a:ext cx="14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A92C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E9E63-776C-6E46-93C6-FF6CC5F0AF4A}"/>
              </a:ext>
            </a:extLst>
          </p:cNvPr>
          <p:cNvSpPr txBox="1"/>
          <p:nvPr/>
        </p:nvSpPr>
        <p:spPr>
          <a:xfrm>
            <a:off x="8899211" y="2575737"/>
            <a:ext cx="14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A92C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09232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Component/Link Interface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 use these calls to manage links and events</a:t>
            </a:r>
          </a:p>
          <a:p>
            <a:endParaRPr lang="en-US" dirty="0"/>
          </a:p>
          <a:p>
            <a:r>
              <a:rPr lang="en-US" dirty="0"/>
              <a:t>SST::Component::</a:t>
            </a:r>
            <a:r>
              <a:rPr lang="en-US" dirty="0" err="1"/>
              <a:t>configureLink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Registers a link and (optionally) a handler</a:t>
            </a:r>
          </a:p>
          <a:p>
            <a:r>
              <a:rPr lang="en-US" dirty="0"/>
              <a:t>SST::Link::</a:t>
            </a:r>
            <a:r>
              <a:rPr lang="en-US" dirty="0" err="1"/>
              <a:t>recv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Pull an event from a link</a:t>
            </a:r>
          </a:p>
          <a:p>
            <a:r>
              <a:rPr lang="en-US" dirty="0"/>
              <a:t>SST::Link::send()</a:t>
            </a:r>
          </a:p>
          <a:p>
            <a:pPr lvl="1"/>
            <a:r>
              <a:rPr lang="en-US" dirty="0"/>
              <a:t>Push an event down a link</a:t>
            </a:r>
          </a:p>
          <a:p>
            <a:r>
              <a:rPr lang="en-US" dirty="0"/>
              <a:t>SST::Component::</a:t>
            </a:r>
            <a:r>
              <a:rPr lang="en-US" dirty="0" err="1"/>
              <a:t>registerClock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Register a clock frequency and a handler to be called on each clock tick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0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with SST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B6F97-8931-9C41-9A74-F71B4D616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sstsimulator</a:t>
            </a:r>
            <a:r>
              <a:rPr lang="en-US" dirty="0"/>
              <a:t>/</a:t>
            </a:r>
            <a:r>
              <a:rPr lang="en-US" dirty="0" err="1"/>
              <a:t>sst</a:t>
            </a:r>
            <a:r>
              <a:rPr lang="en-US" dirty="0"/>
              <a:t>-tutorials/tree/master/pact2019/demos </a:t>
            </a:r>
          </a:p>
          <a:p>
            <a:pPr lvl="1"/>
            <a:r>
              <a:rPr lang="en-US" dirty="0"/>
              <a:t>(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sstsimulator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pact2019 )</a:t>
            </a:r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</a:t>
            </a:r>
            <a:r>
              <a:rPr lang="en-US" dirty="0" err="1"/>
              <a:t>SubComponents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(SubComponent)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1401246" y="4619003"/>
            <a:ext cx="1608654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5111760" y="4619003"/>
            <a:ext cx="1608654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L1 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822273" y="4619003"/>
            <a:ext cx="1608654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MemCtrl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009900" y="4847603"/>
            <a:ext cx="2101860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>
            <a:off x="6720414" y="4847603"/>
            <a:ext cx="2101859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11A40E-3128-0747-9D9D-14D81C842080}"/>
              </a:ext>
            </a:extLst>
          </p:cNvPr>
          <p:cNvSpPr txBox="1"/>
          <p:nvPr/>
        </p:nvSpPr>
        <p:spPr>
          <a:xfrm>
            <a:off x="5111760" y="5137527"/>
            <a:ext cx="2928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2KB, 4-way set associative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2.4GHz, 2 cycle access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64B cache lines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LRU replacement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MESI coherence protocol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583F23-5F74-2845-90B5-048FA60C510E}"/>
              </a:ext>
            </a:extLst>
          </p:cNvPr>
          <p:cNvSpPr txBox="1"/>
          <p:nvPr/>
        </p:nvSpPr>
        <p:spPr>
          <a:xfrm>
            <a:off x="1401246" y="5137527"/>
            <a:ext cx="3637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2.4GHz, issue 2 accesses/cycle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Stream triad generator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Three 1K element arrays A,B,C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Compute C[i] = A[i] + 2*B[i]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2K reads &amp; 1K writes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837D6-F334-FD4F-ACE7-819D561900E3}"/>
              </a:ext>
            </a:extLst>
          </p:cNvPr>
          <p:cNvSpPr txBox="1"/>
          <p:nvPr/>
        </p:nvSpPr>
        <p:spPr>
          <a:xfrm>
            <a:off x="8814290" y="5137527"/>
            <a:ext cx="292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50ns constant access latency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1GB capacity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08042" y="4553159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10060507" y="4504704"/>
            <a:ext cx="1155711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320835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 Parallel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429232"/>
            <a:ext cx="5954655" cy="4663440"/>
          </a:xfrm>
        </p:spPr>
        <p:txBody>
          <a:bodyPr/>
          <a:lstStyle/>
          <a:p>
            <a:r>
              <a:rPr lang="en-US" dirty="0"/>
              <a:t>SST was designed from the ground up to enable scalable, parallel simulations</a:t>
            </a:r>
          </a:p>
          <a:p>
            <a:r>
              <a:rPr lang="en-US" dirty="0"/>
              <a:t>Components distributed among MPI ranks</a:t>
            </a:r>
          </a:p>
          <a:p>
            <a:pPr lvl="1"/>
            <a:r>
              <a:rPr lang="en-US" dirty="0"/>
              <a:t>And/or threads</a:t>
            </a:r>
          </a:p>
          <a:p>
            <a:r>
              <a:rPr lang="en-US" dirty="0"/>
              <a:t>Links allow parallelism</a:t>
            </a:r>
          </a:p>
          <a:p>
            <a:pPr lvl="1"/>
            <a:r>
              <a:rPr lang="en-US" dirty="0"/>
              <a:t>Hence, components should communicate via links only</a:t>
            </a:r>
          </a:p>
          <a:p>
            <a:pPr lvl="1"/>
            <a:r>
              <a:rPr lang="en-US" dirty="0"/>
              <a:t>Transparently handle any MPI/thread communication</a:t>
            </a:r>
          </a:p>
          <a:p>
            <a:pPr lvl="1"/>
            <a:r>
              <a:rPr lang="en-US" dirty="0"/>
              <a:t>Specified link-latency determines synchronization rate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7194517" y="810728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Same configuration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4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81B84-F84C-5D4B-9975-24A0172D3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29" marR="0" lvl="1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marL="384029" marR="0" lvl="1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407048"/>
            <a:ext cx="10785552" cy="147732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E74">
                    <a:lumMod val="75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sst-info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E74">
                    <a:lumMod val="75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E7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NUM STATISTICS = 51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	STATISTIC 0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CacheHits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[Total number of cache hits] (count) Enable Level 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STATISTIC 1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latency_GetS_hit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[Latency for read hits] (cycles)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42445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98FE8-4A2A-9843-A3C8-30AC1A9FE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sst.setStatisticOutput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sst.statoutputcsv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sst.setStatisticOutputOptions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 “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filepath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 : “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stats.csv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 })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sst.setStatisticLoadLevel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(5)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sst.enableAllStatisticsForAllComponents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900" marR="0" lvl="2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</a:rPr>
              <a:t>txt</a:t>
            </a:r>
          </a:p>
          <a:p>
            <a:pPr marL="566900" marR="0" lvl="2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</a:rPr>
              <a:t>hdf5</a:t>
            </a:r>
          </a:p>
          <a:p>
            <a:pPr marL="384029" marR="0" lvl="1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77"/>
            </a:endParaRPr>
          </a:p>
          <a:p>
            <a:pPr marL="91436" marR="0" lvl="0" indent="-182880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654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20648" y="2260056"/>
          <a:ext cx="10917792" cy="401828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&lt;zoltan | self | simple | rrobin | linear | lib.partitioner.name&gt;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0AEEF-C90C-AA4C-AE26-2895642AD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2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 a Nutshell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D2360-AADE-4F44-B9FF-04A2B3914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Parallel Discrete-Event Simulator Framework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</a:t>
            </a:r>
          </a:p>
          <a:p>
            <a:r>
              <a:rPr lang="en-US" dirty="0"/>
              <a:t>Comes with many built-in simulation models</a:t>
            </a:r>
          </a:p>
          <a:p>
            <a:pPr lvl="1"/>
            <a:r>
              <a:rPr lang="en-US" dirty="0"/>
              <a:t>Processors, memory, network</a:t>
            </a:r>
          </a:p>
          <a:p>
            <a:pPr lvl="1"/>
            <a:r>
              <a:rPr lang="en-US" dirty="0"/>
              <a:t>“Mix &amp; Match”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</a:t>
            </a:r>
            <a:r>
              <a:rPr lang="en-US" dirty="0" err="1"/>
              <a:t>Meso</a:t>
            </a:r>
            <a:r>
              <a:rPr lang="en-US" dirty="0"/>
              <a:t>-, Macro-scale simulations</a:t>
            </a:r>
          </a:p>
          <a:p>
            <a:r>
              <a:rPr lang="en-US" dirty="0"/>
              <a:t>C++,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347330"/>
            <a:ext cx="4290884" cy="241362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103D2A-2E1C-2049-88F4-F20181185B4A}"/>
              </a:ext>
            </a:extLst>
          </p:cNvPr>
          <p:cNvSpPr/>
          <p:nvPr/>
        </p:nvSpPr>
        <p:spPr>
          <a:xfrm>
            <a:off x="6904729" y="5225059"/>
            <a:ext cx="1131387" cy="90525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CPU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604755-70D3-084C-8863-CBF944056B51}"/>
              </a:ext>
            </a:extLst>
          </p:cNvPr>
          <p:cNvSpPr/>
          <p:nvPr/>
        </p:nvSpPr>
        <p:spPr>
          <a:xfrm>
            <a:off x="8702037" y="4642312"/>
            <a:ext cx="1250971" cy="90298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77D51D-1063-0E49-B469-FF6D2CAA41E5}"/>
              </a:ext>
            </a:extLst>
          </p:cNvPr>
          <p:cNvSpPr/>
          <p:nvPr/>
        </p:nvSpPr>
        <p:spPr>
          <a:xfrm>
            <a:off x="10618931" y="5225059"/>
            <a:ext cx="1215753" cy="90525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5EE630-002E-5542-B796-9ABB0CB71B4F}"/>
              </a:ext>
            </a:extLst>
          </p:cNvPr>
          <p:cNvSpPr/>
          <p:nvPr/>
        </p:nvSpPr>
        <p:spPr>
          <a:xfrm>
            <a:off x="6904728" y="5225059"/>
            <a:ext cx="1131387" cy="90525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CPU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0CCB61-A0B5-B644-88DD-EB723B639B8B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8036115" y="5093803"/>
            <a:ext cx="665922" cy="58388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7099B-70F2-4940-B355-421AE73A2AC0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 flipV="1">
            <a:off x="9953008" y="5093803"/>
            <a:ext cx="665923" cy="58388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6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 parallel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9D70730F-BA44-7849-BBCA-6F9EF2A8F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1845"/>
            <a:ext cx="6448350" cy="2458255"/>
          </a:xfrm>
        </p:spPr>
        <p:txBody>
          <a:bodyPr/>
          <a:lstStyle/>
          <a:p>
            <a:r>
              <a:rPr lang="en-US"/>
              <a:t>SST was designed from the ground up to enable scalable, parallel simulations</a:t>
            </a:r>
          </a:p>
          <a:p>
            <a:r>
              <a:rPr lang="en-US"/>
              <a:t>Components distributed among MPI ranks/threads</a:t>
            </a:r>
          </a:p>
          <a:p>
            <a:pPr lvl="1"/>
            <a:r>
              <a:rPr lang="en-US"/>
              <a:t>Link latency controls synchronization rate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7704003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 Two ranks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mpirun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–np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demo1.py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 Two threads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–n 2 demo1.py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 Two ranks with two threads each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 This will give a warning since we only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 have 3 components across 4 ranks/threads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mpirun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–np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–n 2 demo1.py</a:t>
            </a:r>
          </a:p>
        </p:txBody>
      </p:sp>
    </p:spTree>
    <p:extLst>
      <p:ext uri="{BB962C8B-B14F-4D97-AF65-F5344CB8AC3E}">
        <p14:creationId xmlns:p14="http://schemas.microsoft.com/office/powerpoint/2010/main" val="92795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The Tradeoff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7C425-7019-3645-8073-0C025703F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Ariel*</a:t>
            </a:r>
          </a:p>
          <a:p>
            <a:pPr lvl="2"/>
            <a:r>
              <a:rPr lang="en-US" dirty="0"/>
              <a:t>Provided you can get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909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0863-64C3-D649-8A15-C4F1F0B9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Intersections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876B81-2E5F-0B45-94C8-84FD96D1A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44716-4BA3-C54D-9365-23E291636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810728"/>
            <a:ext cx="10789920" cy="31233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38 Goal: More collaborative engagement than previous ‘special projects’</a:t>
            </a:r>
          </a:p>
          <a:p>
            <a:r>
              <a:rPr lang="en-US" dirty="0"/>
              <a:t>SST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Simple interfaces</a:t>
            </a:r>
          </a:p>
          <a:p>
            <a:pPr lvl="1"/>
            <a:r>
              <a:rPr lang="en-US" dirty="0"/>
              <a:t>Designed for working w/ industry or closed projects</a:t>
            </a:r>
          </a:p>
          <a:p>
            <a:pPr lvl="1"/>
            <a:r>
              <a:rPr lang="en-US" dirty="0"/>
              <a:t>Has extensive cache, coherency, main memory models</a:t>
            </a:r>
          </a:p>
          <a:p>
            <a:r>
              <a:rPr lang="en-US" dirty="0"/>
              <a:t>Vehicle for collaboration</a:t>
            </a:r>
          </a:p>
          <a:p>
            <a:pPr lvl="1"/>
            <a:r>
              <a:rPr lang="en-US" dirty="0"/>
              <a:t>Have existing SST models</a:t>
            </a:r>
          </a:p>
          <a:p>
            <a:pPr lvl="1"/>
            <a:r>
              <a:rPr lang="en-US" dirty="0"/>
              <a:t>Could help integrate vendor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E5B60-CFF5-184A-B9F0-A091F5B4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91" y="3934047"/>
            <a:ext cx="9273548" cy="2131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74633-A8AC-6146-B2A4-F501294E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04" y="1552403"/>
            <a:ext cx="3160543" cy="17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1E0-B2A1-0641-A68B-7BFF3F4D1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1203E-0FE9-A044-9526-277130D01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60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Timing model for memory controller with a link to memory</a:t>
            </a:r>
          </a:p>
          <a:p>
            <a:pPr lvl="1"/>
            <a:r>
              <a:rPr lang="en-US" dirty="0"/>
              <a:t>Timing model for memory controller and memory</a:t>
            </a:r>
          </a:p>
          <a:p>
            <a:pPr lvl="1"/>
            <a:r>
              <a:rPr lang="en-US" dirty="0"/>
              <a:t>Interface to another component(s) that does the memory controller/memory timing</a:t>
            </a:r>
          </a:p>
          <a:p>
            <a:pPr lvl="2"/>
            <a:r>
              <a:rPr lang="en-US" dirty="0"/>
              <a:t>In this case just translates request formats</a:t>
            </a:r>
          </a:p>
          <a:p>
            <a:pPr lvl="1"/>
            <a:r>
              <a:rPr lang="en-US" dirty="0"/>
              <a:t>Wrapper for an external/non-native-SST component</a:t>
            </a:r>
          </a:p>
          <a:p>
            <a:pPr lvl="2"/>
            <a:r>
              <a:rPr lang="en-US" dirty="0" err="1"/>
              <a:t>Ramulator</a:t>
            </a:r>
            <a:r>
              <a:rPr lang="en-US" dirty="0"/>
              <a:t>, DRAMSim2, etc.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71BF7-4EE5-AC47-9436-67E952AD8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62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207696" cy="4663440"/>
          </a:xfrm>
        </p:spPr>
        <p:txBody>
          <a:bodyPr>
            <a:normAutofit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 itself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93BED1-90C4-B54C-9A54-F72247902B92}"/>
              </a:ext>
            </a:extLst>
          </p:cNvPr>
          <p:cNvGrpSpPr/>
          <p:nvPr/>
        </p:nvGrpSpPr>
        <p:grpSpPr>
          <a:xfrm>
            <a:off x="7728319" y="1997769"/>
            <a:ext cx="4896526" cy="3423328"/>
            <a:chOff x="5651499" y="2638832"/>
            <a:chExt cx="4896526" cy="34233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99FEB0-1738-DE4D-95C4-7FE7B8BB33F6}"/>
                </a:ext>
              </a:extLst>
            </p:cNvPr>
            <p:cNvSpPr/>
            <p:nvPr/>
          </p:nvSpPr>
          <p:spPr>
            <a:xfrm>
              <a:off x="5966918" y="2638832"/>
              <a:ext cx="3399369" cy="271147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Memory Controller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BE9F3B-4487-4A46-9031-AC2A806A1D00}"/>
                </a:ext>
              </a:extLst>
            </p:cNvPr>
            <p:cNvSpPr/>
            <p:nvPr/>
          </p:nvSpPr>
          <p:spPr>
            <a:xfrm>
              <a:off x="6120297" y="4878173"/>
              <a:ext cx="2768600" cy="47213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Backend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035D46-3D5E-0744-95CE-5FDEB1759C43}"/>
                </a:ext>
              </a:extLst>
            </p:cNvPr>
            <p:cNvSpPr/>
            <p:nvPr/>
          </p:nvSpPr>
          <p:spPr>
            <a:xfrm>
              <a:off x="7442584" y="5255751"/>
              <a:ext cx="219456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81203B-D13E-774D-9C09-890A3B772C75}"/>
                </a:ext>
              </a:extLst>
            </p:cNvPr>
            <p:cNvSpPr/>
            <p:nvPr/>
          </p:nvSpPr>
          <p:spPr>
            <a:xfrm>
              <a:off x="8283897" y="3173467"/>
              <a:ext cx="1003336" cy="736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Backing store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02FA2C-57FB-3044-8E8E-823F57611F41}"/>
                </a:ext>
              </a:extLst>
            </p:cNvPr>
            <p:cNvSpPr/>
            <p:nvPr/>
          </p:nvSpPr>
          <p:spPr>
            <a:xfrm>
              <a:off x="6444577" y="3606078"/>
              <a:ext cx="1221289" cy="9144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Custom command handler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603FC6-7C75-DC46-9CC4-9908C1D7355B}"/>
                </a:ext>
              </a:extLst>
            </p:cNvPr>
            <p:cNvCxnSpPr>
              <a:cxnSpLocks/>
            </p:cNvCxnSpPr>
            <p:nvPr/>
          </p:nvCxnSpPr>
          <p:spPr>
            <a:xfrm>
              <a:off x="5651499" y="3427468"/>
              <a:ext cx="2374903" cy="74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47D289-A2EB-5C48-B465-4D4F378B4C5F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7055221" y="3427468"/>
              <a:ext cx="0" cy="17861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EBE4A92-7FD9-DF43-9F08-F66CA83F9B2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055221" y="4520479"/>
              <a:ext cx="0" cy="35383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08E18A-500C-2F4D-B663-8172E31C0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6401" y="3427467"/>
              <a:ext cx="370" cy="144685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7DB07D-1440-3C4A-BBC8-5F328EC38195}"/>
                </a:ext>
              </a:extLst>
            </p:cNvPr>
            <p:cNvCxnSpPr>
              <a:cxnSpLocks/>
            </p:cNvCxnSpPr>
            <p:nvPr/>
          </p:nvCxnSpPr>
          <p:spPr>
            <a:xfrm>
              <a:off x="7537487" y="5789636"/>
              <a:ext cx="488914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6BAF51-3445-CF4B-BA55-21BC73A11329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7552312" y="5471652"/>
              <a:ext cx="0" cy="301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77BE8C-9D4C-5B4F-9703-1E140AFFCBD8}"/>
                </a:ext>
              </a:extLst>
            </p:cNvPr>
            <p:cNvSpPr txBox="1"/>
            <p:nvPr/>
          </p:nvSpPr>
          <p:spPr>
            <a:xfrm>
              <a:off x="8011522" y="5538940"/>
              <a:ext cx="2536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To memory component (optional)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555FC8-2AF7-CF48-857E-2DF698A6A8CC}"/>
                </a:ext>
              </a:extLst>
            </p:cNvPr>
            <p:cNvSpPr/>
            <p:nvPr/>
          </p:nvSpPr>
          <p:spPr>
            <a:xfrm>
              <a:off x="5865320" y="3326958"/>
              <a:ext cx="219456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C33BE-2151-9440-BEDD-CFB052422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0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SST 9.0 </a:t>
            </a:r>
            <a:r>
              <a:rPr lang="en-US" dirty="0"/>
              <a:t>backends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0785552" cy="3079268"/>
          </a:xfrm>
        </p:spPr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DRAMSim2</a:t>
            </a:r>
            <a:r>
              <a:rPr lang="en-US" dirty="0"/>
              <a:t> (DDR)</a:t>
            </a:r>
          </a:p>
          <a:p>
            <a:pPr lvl="2"/>
            <a:r>
              <a:rPr lang="en-US" dirty="0"/>
              <a:t>PagedMulti – 2-level memory variant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HMCSim/GoblinHMC </a:t>
            </a:r>
            <a:r>
              <a:rPr lang="en-US" dirty="0"/>
              <a:t> (HMC)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HBMDRAMSim2</a:t>
            </a:r>
            <a:r>
              <a:rPr lang="en-US" dirty="0"/>
              <a:t> (HBM)</a:t>
            </a:r>
          </a:p>
          <a:p>
            <a:pPr lvl="2"/>
            <a:r>
              <a:rPr lang="en-US" dirty="0"/>
              <a:t>HBMPagedMulti – 2-level memory variant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4094252"/>
            <a:ext cx="10785552" cy="21541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6" marR="0" lvl="0" indent="-182880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</a:rPr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FB43326-CD67-DF40-8835-0B4996B1E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7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TrafficGen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TestNIC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A8128-E20B-0F47-9032-B5B7AA4B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1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5409607" cy="5080827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33790" y="6502849"/>
            <a:ext cx="4822804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Interconnect</a:t>
            </a:r>
          </a:p>
        </p:txBody>
      </p:sp>
    </p:spTree>
    <p:extLst>
      <p:ext uri="{BB962C8B-B14F-4D97-AF65-F5344CB8AC3E}">
        <p14:creationId xmlns:p14="http://schemas.microsoft.com/office/powerpoint/2010/main" val="13379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0BBB-025E-8E40-ACBE-ACBB919B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SST? Another simulator?!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4845-C555-524D-AA00-6021E1715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F2597-A0B6-6243-A586-657E1F63F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269F-9043-8143-A85C-0D97499C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Problem: </a:t>
            </a:r>
            <a:r>
              <a:rPr lang="en-US" dirty="0"/>
              <a:t>Simulation is slow</a:t>
            </a:r>
          </a:p>
          <a:p>
            <a:pPr lvl="1"/>
            <a:r>
              <a:rPr lang="en-US" dirty="0"/>
              <a:t>Tradeoff between accuracy and time to simulate</a:t>
            </a:r>
          </a:p>
          <a:p>
            <a:pPr lvl="1"/>
            <a:r>
              <a:rPr lang="en-US" dirty="0"/>
              <a:t>Many simulators are serial, with limited ability to model large, complex systems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Problem: </a:t>
            </a:r>
            <a:r>
              <a:rPr lang="en-US" dirty="0"/>
              <a:t>Lack of simulator flexibility</a:t>
            </a:r>
          </a:p>
          <a:p>
            <a:pPr lvl="1"/>
            <a:r>
              <a:rPr lang="en-US" dirty="0"/>
              <a:t>Want to combine single-purpose simulations to model system behavior</a:t>
            </a:r>
          </a:p>
          <a:p>
            <a:pPr lvl="1"/>
            <a:r>
              <a:rPr lang="en-US" dirty="0"/>
              <a:t>Tightly-coupled simulators: faster but difficult to modify (e.g., change network topology…)</a:t>
            </a:r>
          </a:p>
          <a:p>
            <a:pPr lvl="1"/>
            <a:r>
              <a:rPr lang="en-US" dirty="0"/>
              <a:t>Adding new functionality often requires significant effort</a:t>
            </a:r>
          </a:p>
          <a:p>
            <a:pPr marL="201159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chemeClr val="accent1"/>
                </a:solidFill>
              </a:rPr>
              <a:t>The Structural Simulation Toolkit:</a:t>
            </a:r>
            <a:br>
              <a:rPr lang="en-US" b="1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A parallel, discrete-event simulation framework for scalability and flexibility</a:t>
            </a:r>
          </a:p>
        </p:txBody>
      </p:sp>
    </p:spTree>
    <p:extLst>
      <p:ext uri="{BB962C8B-B14F-4D97-AF65-F5344CB8AC3E}">
        <p14:creationId xmlns:p14="http://schemas.microsoft.com/office/powerpoint/2010/main" val="36735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104" y="688216"/>
            <a:ext cx="58468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8E74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8575" y="676723"/>
            <a:ext cx="5755091" cy="197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8E74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Current Release (9.0)</a:t>
            </a:r>
          </a:p>
          <a:p>
            <a:pPr marL="487668" marR="0" lvl="1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sst-simulator.org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487668" marR="0" lvl="1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/sstsimulator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04" y="2725267"/>
            <a:ext cx="5846867" cy="271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8E74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marR="0" lvl="1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kumimoji="0" lang="en-US" sz="1867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701034" marR="0" lvl="1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Multi-scale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A92C00">
                  <a:lumMod val="60000"/>
                  <a:lumOff val="40000"/>
                </a:srgbClr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487668" marR="0" lvl="1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A92C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marR="0" lvl="2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70" y="2725268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8E74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marR="0" lvl="0" indent="-24383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Combine Lab, Academic &amp;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4EF17-4F2E-064C-86C8-0DA82019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36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DRAMSim2, Spike, </a:t>
            </a:r>
            <a:r>
              <a:rPr lang="en-US" dirty="0" err="1"/>
              <a:t>HMCSim</a:t>
            </a:r>
            <a:r>
              <a:rPr lang="en-US" dirty="0"/>
              <a:t>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4456189" y="4548249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8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964BB17-DE8B-0C48-8FAB-A319C46A1FCE}" vid="{2E6961F4-B42A-594B-915B-84520F6D5CC8}"/>
    </a:ext>
  </a:extLst>
</a:theme>
</file>

<file path=ppt/theme/theme2.xml><?xml version="1.0" encoding="utf-8"?>
<a:theme xmlns:a="http://schemas.openxmlformats.org/drawingml/2006/main" name="1_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964BB17-DE8B-0C48-8FAB-A319C46A1FCE}" vid="{2E6961F4-B42A-594B-915B-84520F6D5CC8}"/>
    </a:ext>
  </a:extLst>
</a:theme>
</file>

<file path=ppt/theme/theme3.xml><?xml version="1.0" encoding="utf-8"?>
<a:theme xmlns:a="http://schemas.openxmlformats.org/drawingml/2006/main" name="2_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PPT_fixed" id="{321FDF8B-D849-7F4B-BFA0-17F4FC9C2AFC}" vid="{56D18D68-F30A-A148-AFB2-DB7A5D1F004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8546</TotalTime>
  <Words>5646</Words>
  <Application>Microsoft Macintosh PowerPoint</Application>
  <PresentationFormat>Widescreen</PresentationFormat>
  <Paragraphs>1266</Paragraphs>
  <Slides>66</Slides>
  <Notes>8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Calibri</vt:lpstr>
      <vt:lpstr>Century Gothic</vt:lpstr>
      <vt:lpstr>Consolas</vt:lpstr>
      <vt:lpstr>Gill Sans MT</vt:lpstr>
      <vt:lpstr>PT Sans</vt:lpstr>
      <vt:lpstr>System Font Regular</vt:lpstr>
      <vt:lpstr>Trebuchet MS</vt:lpstr>
      <vt:lpstr>Wingdings</vt:lpstr>
      <vt:lpstr>Sandia Theme 1</vt:lpstr>
      <vt:lpstr>1_Sandia Theme 1</vt:lpstr>
      <vt:lpstr>2_Sandia Theme 1</vt:lpstr>
      <vt:lpstr>The Structural Simulation Toolkit (SST)</vt:lpstr>
      <vt:lpstr>Agenda</vt:lpstr>
      <vt:lpstr>Agenda</vt:lpstr>
      <vt:lpstr>Instructors</vt:lpstr>
      <vt:lpstr>References</vt:lpstr>
      <vt:lpstr>Simulation Intersections</vt:lpstr>
      <vt:lpstr>Why SST? Another simulator?!</vt:lpstr>
      <vt:lpstr>The Structural Simulation Toolkit</vt:lpstr>
      <vt:lpstr>SST Architecture</vt:lpstr>
      <vt:lpstr>SST: A Framework for Parallel Simulation</vt:lpstr>
      <vt:lpstr>Key objects</vt:lpstr>
      <vt:lpstr>Component</vt:lpstr>
      <vt:lpstr>Link</vt:lpstr>
      <vt:lpstr>Event</vt:lpstr>
      <vt:lpstr>SST Building Blocks</vt:lpstr>
      <vt:lpstr>Simulating with SST</vt:lpstr>
      <vt:lpstr>Getting and Installing SST</vt:lpstr>
      <vt:lpstr>SST Code Structure</vt:lpstr>
      <vt:lpstr>Simulation Configuration</vt:lpstr>
      <vt:lpstr>Simulation Lifecycle</vt:lpstr>
      <vt:lpstr>Configuration File: Global SST parameters</vt:lpstr>
      <vt:lpstr>SST Partitioners</vt:lpstr>
      <vt:lpstr>Self Partitioning</vt:lpstr>
      <vt:lpstr>Configuration File: Declare components and links</vt:lpstr>
      <vt:lpstr>Configuration File: Configure the components</vt:lpstr>
      <vt:lpstr>SSTInfo: Getting component info</vt:lpstr>
      <vt:lpstr>Configuration File: Connecting the components</vt:lpstr>
      <vt:lpstr>Running a simulation</vt:lpstr>
      <vt:lpstr>SST Elements: A Quick Tour</vt:lpstr>
      <vt:lpstr>SST 9.0 Elements</vt:lpstr>
      <vt:lpstr>Ariel: PIN-based processor</vt:lpstr>
      <vt:lpstr>Prospero: Trace-based processor</vt:lpstr>
      <vt:lpstr>Miranda: Pattern-based processor</vt:lpstr>
      <vt:lpstr>Vanadis processor pipeline model</vt:lpstr>
      <vt:lpstr>Vanadis Concept designs</vt:lpstr>
      <vt:lpstr>MemHierarchy: Memory system</vt:lpstr>
      <vt:lpstr>Merlin / Kingsley: Network simulator</vt:lpstr>
      <vt:lpstr>SST Overview</vt:lpstr>
      <vt:lpstr>Questions?</vt:lpstr>
      <vt:lpstr>SST Element Libraries</vt:lpstr>
      <vt:lpstr>Juno: Simple instruction processor</vt:lpstr>
      <vt:lpstr>Ember: Overview</vt:lpstr>
      <vt:lpstr>Ember: Network Traffic Generator</vt:lpstr>
      <vt:lpstr>Ember: Motifs</vt:lpstr>
      <vt:lpstr>Ember: Motifs (continued)</vt:lpstr>
      <vt:lpstr>Firefly: Network traffic</vt:lpstr>
      <vt:lpstr>Firefly: Simulating large networks </vt:lpstr>
      <vt:lpstr>Scheduler: Job scheduling</vt:lpstr>
      <vt:lpstr>So many simulators, so little interoperability</vt:lpstr>
      <vt:lpstr>SubComponents and Modules</vt:lpstr>
      <vt:lpstr>Component/Link Interface</vt:lpstr>
      <vt:lpstr>Simulating with SST</vt:lpstr>
      <vt:lpstr>SST in Parallel</vt:lpstr>
      <vt:lpstr>Enabling statistics</vt:lpstr>
      <vt:lpstr>Running with statistics enabled</vt:lpstr>
      <vt:lpstr>Running SST</vt:lpstr>
      <vt:lpstr>SST in a Nutshell</vt:lpstr>
      <vt:lpstr>SST in parallel</vt:lpstr>
      <vt:lpstr>Prospero: The Tradeoff</vt:lpstr>
      <vt:lpstr>Miranda: The tradeoffs</vt:lpstr>
      <vt:lpstr>MemHierarchy: Cache modeling</vt:lpstr>
      <vt:lpstr>MemHierarchy: Memory modeling</vt:lpstr>
      <vt:lpstr>MemHierarchy: Memory modeling</vt:lpstr>
      <vt:lpstr>MemHierarchy: SST 9.0 backends</vt:lpstr>
      <vt:lpstr>Merlin: Organization</vt:lpstr>
      <vt:lpstr>Kingsley: Mesh simulator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Rodrigues</dc:creator>
  <cp:lastModifiedBy>Arun Rodrigues</cp:lastModifiedBy>
  <cp:revision>25</cp:revision>
  <dcterms:created xsi:type="dcterms:W3CDTF">2020-10-31T23:34:23Z</dcterms:created>
  <dcterms:modified xsi:type="dcterms:W3CDTF">2020-11-06T22:34:43Z</dcterms:modified>
</cp:coreProperties>
</file>